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394" r:id="rId3"/>
    <p:sldId id="399" r:id="rId4"/>
    <p:sldId id="257" r:id="rId5"/>
    <p:sldId id="258" r:id="rId6"/>
    <p:sldId id="395" r:id="rId7"/>
    <p:sldId id="259" r:id="rId8"/>
    <p:sldId id="260" r:id="rId9"/>
    <p:sldId id="280" r:id="rId10"/>
    <p:sldId id="261" r:id="rId11"/>
    <p:sldId id="262" r:id="rId12"/>
    <p:sldId id="313" r:id="rId13"/>
    <p:sldId id="314" r:id="rId14"/>
    <p:sldId id="263" r:id="rId15"/>
    <p:sldId id="264" r:id="rId16"/>
    <p:sldId id="265" r:id="rId17"/>
    <p:sldId id="272" r:id="rId18"/>
    <p:sldId id="276" r:id="rId19"/>
    <p:sldId id="273" r:id="rId20"/>
    <p:sldId id="318" r:id="rId21"/>
    <p:sldId id="274" r:id="rId22"/>
    <p:sldId id="275" r:id="rId23"/>
    <p:sldId id="338" r:id="rId24"/>
    <p:sldId id="334" r:id="rId25"/>
    <p:sldId id="284" r:id="rId26"/>
    <p:sldId id="285" r:id="rId27"/>
    <p:sldId id="266" r:id="rId28"/>
    <p:sldId id="391" r:id="rId29"/>
    <p:sldId id="267" r:id="rId30"/>
    <p:sldId id="268" r:id="rId31"/>
    <p:sldId id="269" r:id="rId32"/>
    <p:sldId id="270" r:id="rId33"/>
    <p:sldId id="282" r:id="rId34"/>
    <p:sldId id="283" r:id="rId35"/>
    <p:sldId id="277" r:id="rId36"/>
    <p:sldId id="281" r:id="rId37"/>
    <p:sldId id="310" r:id="rId38"/>
    <p:sldId id="311" r:id="rId39"/>
    <p:sldId id="312" r:id="rId40"/>
    <p:sldId id="305" r:id="rId41"/>
    <p:sldId id="319" r:id="rId42"/>
    <p:sldId id="278" r:id="rId43"/>
    <p:sldId id="309" r:id="rId44"/>
    <p:sldId id="279" r:id="rId45"/>
    <p:sldId id="286" r:id="rId46"/>
    <p:sldId id="287" r:id="rId47"/>
    <p:sldId id="288" r:id="rId48"/>
    <p:sldId id="289" r:id="rId49"/>
    <p:sldId id="315" r:id="rId50"/>
    <p:sldId id="316" r:id="rId51"/>
    <p:sldId id="290" r:id="rId52"/>
    <p:sldId id="392" r:id="rId53"/>
    <p:sldId id="308" r:id="rId54"/>
    <p:sldId id="331" r:id="rId55"/>
    <p:sldId id="291" r:id="rId56"/>
    <p:sldId id="293" r:id="rId57"/>
    <p:sldId id="294" r:id="rId58"/>
    <p:sldId id="295" r:id="rId59"/>
    <p:sldId id="292" r:id="rId60"/>
    <p:sldId id="317" r:id="rId61"/>
    <p:sldId id="271" r:id="rId62"/>
    <p:sldId id="296" r:id="rId63"/>
    <p:sldId id="297" r:id="rId64"/>
    <p:sldId id="324" r:id="rId65"/>
    <p:sldId id="336" r:id="rId66"/>
    <p:sldId id="298" r:id="rId67"/>
    <p:sldId id="299" r:id="rId68"/>
    <p:sldId id="300" r:id="rId69"/>
    <p:sldId id="301" r:id="rId70"/>
    <p:sldId id="302" r:id="rId71"/>
    <p:sldId id="393" r:id="rId72"/>
    <p:sldId id="303" r:id="rId73"/>
    <p:sldId id="400" r:id="rId74"/>
    <p:sldId id="304" r:id="rId75"/>
    <p:sldId id="320" r:id="rId76"/>
    <p:sldId id="306" r:id="rId77"/>
    <p:sldId id="307" r:id="rId78"/>
    <p:sldId id="321" r:id="rId79"/>
    <p:sldId id="322" r:id="rId80"/>
    <p:sldId id="398" r:id="rId81"/>
    <p:sldId id="323" r:id="rId82"/>
    <p:sldId id="325" r:id="rId83"/>
    <p:sldId id="326" r:id="rId84"/>
    <p:sldId id="327" r:id="rId85"/>
    <p:sldId id="329" r:id="rId86"/>
    <p:sldId id="328" r:id="rId87"/>
    <p:sldId id="390" r:id="rId88"/>
    <p:sldId id="330" r:id="rId89"/>
    <p:sldId id="332" r:id="rId90"/>
    <p:sldId id="333" r:id="rId91"/>
    <p:sldId id="374" r:id="rId92"/>
    <p:sldId id="337" r:id="rId93"/>
    <p:sldId id="335" r:id="rId94"/>
    <p:sldId id="339" r:id="rId95"/>
    <p:sldId id="340" r:id="rId96"/>
    <p:sldId id="341" r:id="rId97"/>
    <p:sldId id="342" r:id="rId98"/>
    <p:sldId id="343" r:id="rId99"/>
    <p:sldId id="344" r:id="rId100"/>
    <p:sldId id="345" r:id="rId101"/>
    <p:sldId id="346" r:id="rId102"/>
    <p:sldId id="396" r:id="rId103"/>
    <p:sldId id="347" r:id="rId104"/>
    <p:sldId id="348" r:id="rId105"/>
    <p:sldId id="349" r:id="rId106"/>
    <p:sldId id="350" r:id="rId107"/>
    <p:sldId id="351" r:id="rId108"/>
    <p:sldId id="352" r:id="rId109"/>
    <p:sldId id="353" r:id="rId110"/>
    <p:sldId id="354" r:id="rId111"/>
    <p:sldId id="355" r:id="rId112"/>
    <p:sldId id="356" r:id="rId113"/>
    <p:sldId id="357" r:id="rId114"/>
    <p:sldId id="358" r:id="rId115"/>
    <p:sldId id="359" r:id="rId116"/>
    <p:sldId id="360" r:id="rId117"/>
    <p:sldId id="361" r:id="rId118"/>
    <p:sldId id="362" r:id="rId119"/>
    <p:sldId id="363" r:id="rId120"/>
    <p:sldId id="364" r:id="rId121"/>
    <p:sldId id="365" r:id="rId122"/>
    <p:sldId id="366" r:id="rId123"/>
    <p:sldId id="367" r:id="rId124"/>
    <p:sldId id="368" r:id="rId125"/>
    <p:sldId id="397" r:id="rId126"/>
    <p:sldId id="369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6" r:id="rId137"/>
    <p:sldId id="388" r:id="rId138"/>
    <p:sldId id="389" r:id="rId1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65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89981" autoAdjust="0"/>
  </p:normalViewPr>
  <p:slideViewPr>
    <p:cSldViewPr snapToGrid="0">
      <p:cViewPr varScale="1">
        <p:scale>
          <a:sx n="69" d="100"/>
          <a:sy n="69" d="100"/>
        </p:scale>
        <p:origin x="7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2928D2-EDF5-4E3E-9CD6-299D0E1F055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807A15-7978-48D7-8591-3D79E4E896C3}">
      <dgm:prSet phldrT="[Текст]" custT="1"/>
      <dgm:spPr/>
      <dgm:t>
        <a:bodyPr/>
        <a:lstStyle/>
        <a:p>
          <a:r>
            <a:rPr lang="az-Latn-AZ" sz="1800" b="1" dirty="0" smtClean="0">
              <a:latin typeface="Calibri Light" panose="020F0302020204030204" pitchFamily="34" charset="0"/>
            </a:rPr>
            <a:t>Pəncərə </a:t>
          </a:r>
          <a:r>
            <a:rPr lang="en-US" sz="1800" b="1" dirty="0" smtClean="0">
              <a:latin typeface="Calibri Light" panose="020F0302020204030204" pitchFamily="34" charset="0"/>
            </a:rPr>
            <a:t/>
          </a:r>
          <a:br>
            <a:rPr lang="en-US" sz="1800" b="1" dirty="0" smtClean="0">
              <a:latin typeface="Calibri Light" panose="020F0302020204030204" pitchFamily="34" charset="0"/>
            </a:rPr>
          </a:br>
          <a:r>
            <a:rPr lang="az-Latn-AZ" sz="1800" b="1" dirty="0" smtClean="0">
              <a:latin typeface="Calibri Light" panose="020F0302020204030204" pitchFamily="34" charset="0"/>
            </a:rPr>
            <a:t>sistemləri</a:t>
          </a:r>
          <a:endParaRPr lang="ru-RU" sz="1800" b="1" dirty="0">
            <a:latin typeface="Calibri Light" panose="020F0302020204030204" pitchFamily="34" charset="0"/>
          </a:endParaRPr>
        </a:p>
      </dgm:t>
    </dgm:pt>
    <dgm:pt modelId="{4E302348-DB8B-445B-A3CC-E7A524A75AC6}" type="parTrans" cxnId="{550CCFAB-B93F-4734-8309-BE2C368571D1}">
      <dgm:prSet/>
      <dgm:spPr/>
      <dgm:t>
        <a:bodyPr/>
        <a:lstStyle/>
        <a:p>
          <a:endParaRPr lang="ru-RU"/>
        </a:p>
      </dgm:t>
    </dgm:pt>
    <dgm:pt modelId="{692D7519-A1D0-428D-83DE-A52DF3821836}" type="sibTrans" cxnId="{550CCFAB-B93F-4734-8309-BE2C368571D1}">
      <dgm:prSet/>
      <dgm:spPr/>
      <dgm:t>
        <a:bodyPr/>
        <a:lstStyle/>
        <a:p>
          <a:endParaRPr lang="ru-RU"/>
        </a:p>
      </dgm:t>
    </dgm:pt>
    <dgm:pt modelId="{37205C79-61B9-410E-8E8D-F661F72ABBF5}">
      <dgm:prSet phldrT="[Текст]" custT="1"/>
      <dgm:spPr/>
      <dgm:t>
        <a:bodyPr/>
        <a:lstStyle/>
        <a:p>
          <a:r>
            <a:rPr lang="en-US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Veka p</a:t>
          </a:r>
          <a:r>
            <a:rPr lang="az-Latn-AZ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əncərələri</a:t>
          </a:r>
          <a:endParaRPr lang="ru-RU" sz="1800" b="1" dirty="0">
            <a:solidFill>
              <a:schemeClr val="tx1">
                <a:lumMod val="75000"/>
                <a:lumOff val="25000"/>
              </a:schemeClr>
            </a:solidFill>
            <a:latin typeface="Calibri Light" panose="020F0302020204030204" pitchFamily="34" charset="0"/>
          </a:endParaRPr>
        </a:p>
      </dgm:t>
    </dgm:pt>
    <dgm:pt modelId="{184C9B31-7B96-4B78-82FA-133AD89FB3C2}" type="parTrans" cxnId="{DE8FB88A-7893-4FE4-8D5C-5F29C9F1436A}">
      <dgm:prSet/>
      <dgm:spPr/>
      <dgm:t>
        <a:bodyPr/>
        <a:lstStyle/>
        <a:p>
          <a:endParaRPr lang="ru-RU"/>
        </a:p>
      </dgm:t>
    </dgm:pt>
    <dgm:pt modelId="{B202AA1F-AAD5-4D1F-B7C5-684D8BBC3276}" type="sibTrans" cxnId="{DE8FB88A-7893-4FE4-8D5C-5F29C9F1436A}">
      <dgm:prSet/>
      <dgm:spPr/>
      <dgm:t>
        <a:bodyPr/>
        <a:lstStyle/>
        <a:p>
          <a:endParaRPr lang="ru-RU"/>
        </a:p>
      </dgm:t>
    </dgm:pt>
    <dgm:pt modelId="{00BF6CEC-EB73-43D5-B574-6DA8D94D59D4}">
      <dgm:prSet phldrT="[Текст]" custT="1"/>
      <dgm:spPr/>
      <dgm:t>
        <a:bodyPr/>
        <a:lstStyle/>
        <a:p>
          <a:r>
            <a:rPr lang="en-US" sz="1800" b="1" dirty="0" smtClean="0">
              <a:latin typeface="Calibri Light" panose="020F0302020204030204" pitchFamily="34" charset="0"/>
            </a:rPr>
            <a:t>Fasad</a:t>
          </a:r>
          <a:endParaRPr lang="az-Latn-AZ" sz="1800" b="1" dirty="0" smtClean="0">
            <a:latin typeface="Calibri Light" panose="020F0302020204030204" pitchFamily="34" charset="0"/>
          </a:endParaRPr>
        </a:p>
        <a:p>
          <a:r>
            <a:rPr lang="en-US" sz="1800" b="1" dirty="0" smtClean="0">
              <a:latin typeface="Calibri Light" panose="020F0302020204030204" pitchFamily="34" charset="0"/>
            </a:rPr>
            <a:t> sistem</a:t>
          </a:r>
          <a:r>
            <a:rPr lang="az-Latn-AZ" sz="1800" b="1" dirty="0" smtClean="0">
              <a:latin typeface="Calibri Light" panose="020F0302020204030204" pitchFamily="34" charset="0"/>
            </a:rPr>
            <a:t>əri</a:t>
          </a:r>
          <a:endParaRPr lang="ru-RU" sz="1800" b="1" dirty="0">
            <a:latin typeface="Calibri Light" panose="020F0302020204030204" pitchFamily="34" charset="0"/>
          </a:endParaRPr>
        </a:p>
      </dgm:t>
    </dgm:pt>
    <dgm:pt modelId="{41FECD5F-FB3C-476B-A17C-D91890B24DE4}" type="parTrans" cxnId="{E47CC683-395F-4AB9-BC0A-1C18ACCA70E5}">
      <dgm:prSet/>
      <dgm:spPr/>
      <dgm:t>
        <a:bodyPr/>
        <a:lstStyle/>
        <a:p>
          <a:endParaRPr lang="ru-RU"/>
        </a:p>
      </dgm:t>
    </dgm:pt>
    <dgm:pt modelId="{AF9D6452-2238-4FE3-8712-CB2CE5102588}" type="sibTrans" cxnId="{E47CC683-395F-4AB9-BC0A-1C18ACCA70E5}">
      <dgm:prSet/>
      <dgm:spPr/>
      <dgm:t>
        <a:bodyPr/>
        <a:lstStyle/>
        <a:p>
          <a:endParaRPr lang="ru-RU"/>
        </a:p>
      </dgm:t>
    </dgm:pt>
    <dgm:pt modelId="{7A0DEA99-6942-4851-8408-E22D026CFB38}">
      <dgm:prSet phldrT="[Текст]" custT="1"/>
      <dgm:spPr/>
      <dgm:t>
        <a:bodyPr/>
        <a:lstStyle/>
        <a:p>
          <a:r>
            <a:rPr lang="az-Latn-AZ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Şüşə fasad ( cəbhə )</a:t>
          </a:r>
          <a:endParaRPr lang="ru-RU" sz="1800" b="1" dirty="0">
            <a:solidFill>
              <a:schemeClr val="tx1">
                <a:lumMod val="75000"/>
                <a:lumOff val="25000"/>
              </a:schemeClr>
            </a:solidFill>
            <a:latin typeface="Calibri Light" panose="020F0302020204030204" pitchFamily="34" charset="0"/>
          </a:endParaRPr>
        </a:p>
      </dgm:t>
    </dgm:pt>
    <dgm:pt modelId="{E6D3851B-9C75-4A4F-9277-7EA10792DCBE}" type="parTrans" cxnId="{344B3097-69CB-4309-8263-0CE8F8E546BB}">
      <dgm:prSet/>
      <dgm:spPr/>
      <dgm:t>
        <a:bodyPr/>
        <a:lstStyle/>
        <a:p>
          <a:endParaRPr lang="ru-RU"/>
        </a:p>
      </dgm:t>
    </dgm:pt>
    <dgm:pt modelId="{4041A578-5590-49F1-ADCF-1B50CB1873B2}" type="sibTrans" cxnId="{344B3097-69CB-4309-8263-0CE8F8E546BB}">
      <dgm:prSet/>
      <dgm:spPr/>
      <dgm:t>
        <a:bodyPr/>
        <a:lstStyle/>
        <a:p>
          <a:endParaRPr lang="ru-RU"/>
        </a:p>
      </dgm:t>
    </dgm:pt>
    <dgm:pt modelId="{08102C2C-1D5A-4F08-83CE-78CF0E5BE9AA}">
      <dgm:prSet phldrT="[Текст]" custT="1"/>
      <dgm:spPr/>
      <dgm:t>
        <a:bodyPr/>
        <a:lstStyle/>
        <a:p>
          <a:r>
            <a:rPr lang="az-Latn-AZ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Alüminium kompozit panel ( Alkopon )</a:t>
          </a:r>
          <a:endParaRPr lang="ru-RU" sz="1800" b="1" dirty="0">
            <a:solidFill>
              <a:schemeClr val="tx1">
                <a:lumMod val="75000"/>
                <a:lumOff val="25000"/>
              </a:schemeClr>
            </a:solidFill>
            <a:latin typeface="Calibri Light" panose="020F0302020204030204" pitchFamily="34" charset="0"/>
          </a:endParaRPr>
        </a:p>
      </dgm:t>
    </dgm:pt>
    <dgm:pt modelId="{F483BD58-A128-44AA-9CBB-84F9D8189361}" type="parTrans" cxnId="{22ABE055-76A3-41CF-B3DA-38FEB27630AE}">
      <dgm:prSet/>
      <dgm:spPr/>
      <dgm:t>
        <a:bodyPr/>
        <a:lstStyle/>
        <a:p>
          <a:endParaRPr lang="ru-RU"/>
        </a:p>
      </dgm:t>
    </dgm:pt>
    <dgm:pt modelId="{B444F759-B229-452B-AD34-C5BD410F40B9}" type="sibTrans" cxnId="{22ABE055-76A3-41CF-B3DA-38FEB27630AE}">
      <dgm:prSet/>
      <dgm:spPr/>
      <dgm:t>
        <a:bodyPr/>
        <a:lstStyle/>
        <a:p>
          <a:endParaRPr lang="ru-RU"/>
        </a:p>
      </dgm:t>
    </dgm:pt>
    <dgm:pt modelId="{5119E644-5F72-48E2-8790-41E7A4E0CC64}">
      <dgm:prSet phldrT="[Текст]" custT="1"/>
      <dgm:spPr/>
      <dgm:t>
        <a:bodyPr/>
        <a:lstStyle/>
        <a:p>
          <a:r>
            <a:rPr lang="az-Latn-AZ" sz="1800" b="1" dirty="0" smtClean="0">
              <a:latin typeface="Calibri Light" panose="020F0302020204030204" pitchFamily="34" charset="0"/>
            </a:rPr>
            <a:t>Məhəccər</a:t>
          </a:r>
          <a:br>
            <a:rPr lang="az-Latn-AZ" sz="1800" b="1" dirty="0" smtClean="0">
              <a:latin typeface="Calibri Light" panose="020F0302020204030204" pitchFamily="34" charset="0"/>
            </a:rPr>
          </a:br>
          <a:r>
            <a:rPr lang="az-Latn-AZ" sz="1800" b="1" dirty="0" smtClean="0">
              <a:latin typeface="Calibri Light" panose="020F0302020204030204" pitchFamily="34" charset="0"/>
            </a:rPr>
            <a:t>(perila) sistemləri</a:t>
          </a:r>
          <a:endParaRPr lang="ru-RU" sz="1800" b="1" dirty="0">
            <a:latin typeface="Calibri Light" panose="020F0302020204030204" pitchFamily="34" charset="0"/>
          </a:endParaRPr>
        </a:p>
      </dgm:t>
    </dgm:pt>
    <dgm:pt modelId="{381B4AFF-3272-45B7-AB4B-C2C99D9CFCAB}" type="parTrans" cxnId="{CF19E040-7962-462B-957E-3EB3D03DF11B}">
      <dgm:prSet/>
      <dgm:spPr/>
      <dgm:t>
        <a:bodyPr/>
        <a:lstStyle/>
        <a:p>
          <a:endParaRPr lang="ru-RU"/>
        </a:p>
      </dgm:t>
    </dgm:pt>
    <dgm:pt modelId="{A602D230-F2EF-4E2D-8254-407A259E9574}" type="sibTrans" cxnId="{CF19E040-7962-462B-957E-3EB3D03DF11B}">
      <dgm:prSet/>
      <dgm:spPr/>
      <dgm:t>
        <a:bodyPr/>
        <a:lstStyle/>
        <a:p>
          <a:endParaRPr lang="ru-RU"/>
        </a:p>
      </dgm:t>
    </dgm:pt>
    <dgm:pt modelId="{20922C09-590B-4479-A5D8-4585E4CE32C6}">
      <dgm:prSet phldrT="[Текст]" custT="1"/>
      <dgm:spPr/>
      <dgm:t>
        <a:bodyPr/>
        <a:lstStyle/>
        <a:p>
          <a:r>
            <a:rPr lang="az-Latn-AZ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Nerj</a:t>
          </a:r>
          <a:endParaRPr lang="ru-RU" sz="1800" b="1" dirty="0">
            <a:solidFill>
              <a:schemeClr val="tx1">
                <a:lumMod val="75000"/>
                <a:lumOff val="25000"/>
              </a:schemeClr>
            </a:solidFill>
            <a:latin typeface="Calibri Light" panose="020F0302020204030204" pitchFamily="34" charset="0"/>
          </a:endParaRPr>
        </a:p>
      </dgm:t>
    </dgm:pt>
    <dgm:pt modelId="{CC785793-5C04-45C7-A5A4-B35E2DCB6DAA}" type="parTrans" cxnId="{6EA19CFE-6FA9-4E76-A1E4-B4B0FBC50E3E}">
      <dgm:prSet/>
      <dgm:spPr/>
      <dgm:t>
        <a:bodyPr/>
        <a:lstStyle/>
        <a:p>
          <a:endParaRPr lang="ru-RU"/>
        </a:p>
      </dgm:t>
    </dgm:pt>
    <dgm:pt modelId="{6F305009-1295-48B9-ADE2-9DD5AE420E6A}" type="sibTrans" cxnId="{6EA19CFE-6FA9-4E76-A1E4-B4B0FBC50E3E}">
      <dgm:prSet/>
      <dgm:spPr/>
      <dgm:t>
        <a:bodyPr/>
        <a:lstStyle/>
        <a:p>
          <a:endParaRPr lang="ru-RU"/>
        </a:p>
      </dgm:t>
    </dgm:pt>
    <dgm:pt modelId="{4638C68B-FF41-4A16-8E47-519BA9E24ACE}">
      <dgm:prSet phldrT="[Текст]" custT="1"/>
      <dgm:spPr/>
      <dgm:t>
        <a:bodyPr/>
        <a:lstStyle/>
        <a:p>
          <a:r>
            <a:rPr lang="az-Latn-AZ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Pleksi</a:t>
          </a:r>
          <a:endParaRPr lang="ru-RU" sz="1800" b="1" dirty="0">
            <a:solidFill>
              <a:schemeClr val="tx1">
                <a:lumMod val="75000"/>
                <a:lumOff val="25000"/>
              </a:schemeClr>
            </a:solidFill>
            <a:latin typeface="Calibri Light" panose="020F0302020204030204" pitchFamily="34" charset="0"/>
          </a:endParaRPr>
        </a:p>
      </dgm:t>
    </dgm:pt>
    <dgm:pt modelId="{F551CF6E-F997-4EE8-A768-BF7D979A4E41}" type="parTrans" cxnId="{A65A284D-65AE-4FD6-A27A-0412CB6267DB}">
      <dgm:prSet/>
      <dgm:spPr/>
      <dgm:t>
        <a:bodyPr/>
        <a:lstStyle/>
        <a:p>
          <a:endParaRPr lang="ru-RU"/>
        </a:p>
      </dgm:t>
    </dgm:pt>
    <dgm:pt modelId="{DAC4154C-484D-4A3B-885F-5803480792A0}" type="sibTrans" cxnId="{A65A284D-65AE-4FD6-A27A-0412CB6267DB}">
      <dgm:prSet/>
      <dgm:spPr/>
      <dgm:t>
        <a:bodyPr/>
        <a:lstStyle/>
        <a:p>
          <a:endParaRPr lang="ru-RU"/>
        </a:p>
      </dgm:t>
    </dgm:pt>
    <dgm:pt modelId="{3A306B2F-5C9A-4855-B8A0-E3D8F2E174AB}">
      <dgm:prSet phldrT="[Текст]" custT="1"/>
      <dgm:spPr/>
      <dgm:t>
        <a:bodyPr/>
        <a:lstStyle/>
        <a:p>
          <a:r>
            <a:rPr lang="az-Latn-AZ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Alüminium izosistem pəncərələr</a:t>
          </a:r>
          <a:endParaRPr lang="ru-RU" sz="1800" b="1" dirty="0">
            <a:solidFill>
              <a:schemeClr val="tx1">
                <a:lumMod val="75000"/>
                <a:lumOff val="25000"/>
              </a:schemeClr>
            </a:solidFill>
            <a:latin typeface="Calibri Light" panose="020F0302020204030204" pitchFamily="34" charset="0"/>
          </a:endParaRPr>
        </a:p>
      </dgm:t>
    </dgm:pt>
    <dgm:pt modelId="{6438A3D7-693F-4B77-B2EE-BD5D03EFBF19}" type="parTrans" cxnId="{9F8DBC20-B16B-43FA-9283-E4A38B609482}">
      <dgm:prSet/>
      <dgm:spPr/>
      <dgm:t>
        <a:bodyPr/>
        <a:lstStyle/>
        <a:p>
          <a:endParaRPr lang="ru-RU"/>
        </a:p>
      </dgm:t>
    </dgm:pt>
    <dgm:pt modelId="{07CDA75F-4922-4515-B208-DC3CA92AC496}" type="sibTrans" cxnId="{9F8DBC20-B16B-43FA-9283-E4A38B609482}">
      <dgm:prSet/>
      <dgm:spPr/>
      <dgm:t>
        <a:bodyPr/>
        <a:lstStyle/>
        <a:p>
          <a:endParaRPr lang="ru-RU"/>
        </a:p>
      </dgm:t>
    </dgm:pt>
    <dgm:pt modelId="{EB0FED6D-8FB2-4CA2-A681-4E321FA8DFB7}">
      <dgm:prSet phldrT="[Текст]" custT="1"/>
      <dgm:spPr/>
      <dgm:t>
        <a:bodyPr/>
        <a:lstStyle/>
        <a:p>
          <a:r>
            <a:rPr lang="en-US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“Hebe Schiebe” s</a:t>
          </a:r>
          <a:r>
            <a:rPr lang="az-Latn-AZ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ürmə sistemləri</a:t>
          </a:r>
          <a:endParaRPr lang="ru-RU" sz="1800" b="1" dirty="0">
            <a:solidFill>
              <a:schemeClr val="tx1">
                <a:lumMod val="75000"/>
                <a:lumOff val="25000"/>
              </a:schemeClr>
            </a:solidFill>
            <a:latin typeface="Calibri Light" panose="020F0302020204030204" pitchFamily="34" charset="0"/>
          </a:endParaRPr>
        </a:p>
      </dgm:t>
    </dgm:pt>
    <dgm:pt modelId="{037B65AB-A475-4192-8D34-60B76D86C6FA}" type="parTrans" cxnId="{72D1DCE5-9CC5-418B-BB1D-E2F93B8127BA}">
      <dgm:prSet/>
      <dgm:spPr/>
      <dgm:t>
        <a:bodyPr/>
        <a:lstStyle/>
        <a:p>
          <a:endParaRPr lang="ru-RU"/>
        </a:p>
      </dgm:t>
    </dgm:pt>
    <dgm:pt modelId="{06186E83-EEF6-419D-A5A1-5FE2F3827799}" type="sibTrans" cxnId="{72D1DCE5-9CC5-418B-BB1D-E2F93B8127BA}">
      <dgm:prSet/>
      <dgm:spPr/>
      <dgm:t>
        <a:bodyPr/>
        <a:lstStyle/>
        <a:p>
          <a:endParaRPr lang="ru-RU"/>
        </a:p>
      </dgm:t>
    </dgm:pt>
    <dgm:pt modelId="{72868288-23E9-4F09-AE51-EA22D4258359}">
      <dgm:prSet phldrT="[Текст]" custT="1"/>
      <dgm:spPr/>
      <dgm:t>
        <a:bodyPr/>
        <a:lstStyle/>
        <a:p>
          <a:r>
            <a:rPr lang="az-Latn-AZ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Taxta pəncərələr</a:t>
          </a:r>
          <a:endParaRPr lang="ru-RU" sz="1800" b="1" dirty="0">
            <a:solidFill>
              <a:schemeClr val="tx1">
                <a:lumMod val="75000"/>
                <a:lumOff val="25000"/>
              </a:schemeClr>
            </a:solidFill>
            <a:latin typeface="Calibri Light" panose="020F0302020204030204" pitchFamily="34" charset="0"/>
          </a:endParaRPr>
        </a:p>
      </dgm:t>
    </dgm:pt>
    <dgm:pt modelId="{935ADBAA-6C9E-49DE-9A9E-A80416EDAAEE}" type="parTrans" cxnId="{7265B7FC-10B8-4786-A405-E5F34D9DD7E3}">
      <dgm:prSet/>
      <dgm:spPr/>
      <dgm:t>
        <a:bodyPr/>
        <a:lstStyle/>
        <a:p>
          <a:endParaRPr lang="ru-RU"/>
        </a:p>
      </dgm:t>
    </dgm:pt>
    <dgm:pt modelId="{7D4143E4-758B-4DB4-A5F9-80D8E6FAE108}" type="sibTrans" cxnId="{7265B7FC-10B8-4786-A405-E5F34D9DD7E3}">
      <dgm:prSet/>
      <dgm:spPr/>
      <dgm:t>
        <a:bodyPr/>
        <a:lstStyle/>
        <a:p>
          <a:endParaRPr lang="ru-RU"/>
        </a:p>
      </dgm:t>
    </dgm:pt>
    <dgm:pt modelId="{CA86004D-F312-4B27-95DE-210969D1A855}">
      <dgm:prSet phldrT="[Текст]" custT="1"/>
      <dgm:spPr/>
      <dgm:t>
        <a:bodyPr/>
        <a:lstStyle/>
        <a:p>
          <a:r>
            <a:rPr lang="az-Latn-AZ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Şəbəkə ( Karolaj</a:t>
          </a:r>
          <a:r>
            <a:rPr lang="en-US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 )</a:t>
          </a:r>
          <a:r>
            <a:rPr lang="az-Latn-AZ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 </a:t>
          </a:r>
          <a:endParaRPr lang="ru-RU" sz="1800" b="1" dirty="0">
            <a:solidFill>
              <a:schemeClr val="tx1">
                <a:lumMod val="75000"/>
                <a:lumOff val="25000"/>
              </a:schemeClr>
            </a:solidFill>
            <a:latin typeface="Calibri Light" panose="020F0302020204030204" pitchFamily="34" charset="0"/>
          </a:endParaRPr>
        </a:p>
      </dgm:t>
    </dgm:pt>
    <dgm:pt modelId="{D0BF7EAB-74FA-44A9-83A3-6D52356E2BD2}" type="parTrans" cxnId="{3221389F-3F54-4E8F-AE8B-BCE687584C4A}">
      <dgm:prSet/>
      <dgm:spPr/>
      <dgm:t>
        <a:bodyPr/>
        <a:lstStyle/>
        <a:p>
          <a:endParaRPr lang="ru-RU"/>
        </a:p>
      </dgm:t>
    </dgm:pt>
    <dgm:pt modelId="{24ADE169-9136-4CB9-9775-6E09AD9AA788}" type="sibTrans" cxnId="{3221389F-3F54-4E8F-AE8B-BCE687584C4A}">
      <dgm:prSet/>
      <dgm:spPr/>
      <dgm:t>
        <a:bodyPr/>
        <a:lstStyle/>
        <a:p>
          <a:endParaRPr lang="ru-RU"/>
        </a:p>
      </dgm:t>
    </dgm:pt>
    <dgm:pt modelId="{D3E0AA5B-2218-40DB-8B46-756428843503}">
      <dgm:prSet phldrT="[Текст]" custT="1"/>
      <dgm:spPr/>
      <dgm:t>
        <a:bodyPr/>
        <a:lstStyle/>
        <a:p>
          <a:r>
            <a:rPr lang="az-Latn-AZ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Seramik fasad</a:t>
          </a:r>
          <a:endParaRPr lang="ru-RU" sz="1800" b="1" dirty="0">
            <a:solidFill>
              <a:schemeClr val="tx1">
                <a:lumMod val="75000"/>
                <a:lumOff val="25000"/>
              </a:schemeClr>
            </a:solidFill>
            <a:latin typeface="Calibri Light" panose="020F0302020204030204" pitchFamily="34" charset="0"/>
          </a:endParaRPr>
        </a:p>
      </dgm:t>
    </dgm:pt>
    <dgm:pt modelId="{6E4FD089-8B3D-4BB0-92D1-AE33EC694749}" type="parTrans" cxnId="{914919A3-640D-4842-8D4B-0331893FBA21}">
      <dgm:prSet/>
      <dgm:spPr/>
      <dgm:t>
        <a:bodyPr/>
        <a:lstStyle/>
        <a:p>
          <a:endParaRPr lang="ru-RU"/>
        </a:p>
      </dgm:t>
    </dgm:pt>
    <dgm:pt modelId="{D34B6844-2C4A-4312-83B3-E3057577BFAC}" type="sibTrans" cxnId="{914919A3-640D-4842-8D4B-0331893FBA21}">
      <dgm:prSet/>
      <dgm:spPr/>
      <dgm:t>
        <a:bodyPr/>
        <a:lstStyle/>
        <a:p>
          <a:endParaRPr lang="ru-RU"/>
        </a:p>
      </dgm:t>
    </dgm:pt>
    <dgm:pt modelId="{173669D1-8D9A-4543-BED9-DF7B5B01EE0D}">
      <dgm:prSet phldrT="[Текст]" custT="1"/>
      <dgm:spPr/>
      <dgm:t>
        <a:bodyPr/>
        <a:lstStyle/>
        <a:p>
          <a:r>
            <a:rPr lang="az-Latn-AZ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Alüminium</a:t>
          </a:r>
          <a:endParaRPr lang="ru-RU" sz="1800" b="1" dirty="0">
            <a:solidFill>
              <a:schemeClr val="tx1">
                <a:lumMod val="75000"/>
                <a:lumOff val="25000"/>
              </a:schemeClr>
            </a:solidFill>
            <a:latin typeface="Calibri Light" panose="020F0302020204030204" pitchFamily="34" charset="0"/>
          </a:endParaRPr>
        </a:p>
      </dgm:t>
    </dgm:pt>
    <dgm:pt modelId="{33CB076F-04A8-4E0A-A258-BF031E0365CD}" type="parTrans" cxnId="{17E7FCFC-1D3B-4BCA-9C07-6266951C1652}">
      <dgm:prSet/>
      <dgm:spPr/>
      <dgm:t>
        <a:bodyPr/>
        <a:lstStyle/>
        <a:p>
          <a:endParaRPr lang="ru-RU"/>
        </a:p>
      </dgm:t>
    </dgm:pt>
    <dgm:pt modelId="{549470D0-9BA0-4C09-B866-843314507A2E}" type="sibTrans" cxnId="{17E7FCFC-1D3B-4BCA-9C07-6266951C1652}">
      <dgm:prSet/>
      <dgm:spPr/>
      <dgm:t>
        <a:bodyPr/>
        <a:lstStyle/>
        <a:p>
          <a:endParaRPr lang="ru-RU"/>
        </a:p>
      </dgm:t>
    </dgm:pt>
    <dgm:pt modelId="{24423209-F247-4010-AF68-5DF4F642CFD8}" type="pres">
      <dgm:prSet presAssocID="{062928D2-EDF5-4E3E-9CD6-299D0E1F055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F7693C-A7AA-430F-B9AD-B1718DD2BAD5}" type="pres">
      <dgm:prSet presAssocID="{4E807A15-7978-48D7-8591-3D79E4E896C3}" presName="composite" presStyleCnt="0"/>
      <dgm:spPr/>
    </dgm:pt>
    <dgm:pt modelId="{17963CF1-2ADB-477F-AF26-440AD1CC96CE}" type="pres">
      <dgm:prSet presAssocID="{4E807A15-7978-48D7-8591-3D79E4E896C3}" presName="parTx" presStyleLbl="alignNode1" presStyleIdx="0" presStyleCnt="3" custScaleY="132783" custLinFactNeighborX="-123" custLinFactNeighborY="-767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86725F-6514-4280-BA72-266681026005}" type="pres">
      <dgm:prSet presAssocID="{4E807A15-7978-48D7-8591-3D79E4E896C3}" presName="desTx" presStyleLbl="alignAccFollowNode1" presStyleIdx="0" presStyleCnt="3" custScaleY="99199" custLinFactNeighborX="-103" custLinFactNeighborY="-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EC7D60-0BCE-45A1-9E4C-C8C9FC58DCEE}" type="pres">
      <dgm:prSet presAssocID="{692D7519-A1D0-428D-83DE-A52DF3821836}" presName="space" presStyleCnt="0"/>
      <dgm:spPr/>
    </dgm:pt>
    <dgm:pt modelId="{3A3D1538-9C87-4DB3-B98C-BCD929CE160E}" type="pres">
      <dgm:prSet presAssocID="{00BF6CEC-EB73-43D5-B574-6DA8D94D59D4}" presName="composite" presStyleCnt="0"/>
      <dgm:spPr/>
    </dgm:pt>
    <dgm:pt modelId="{3D407201-0FA3-49B8-90D9-49497C07A44C}" type="pres">
      <dgm:prSet presAssocID="{00BF6CEC-EB73-43D5-B574-6DA8D94D59D4}" presName="parTx" presStyleLbl="alignNode1" presStyleIdx="1" presStyleCnt="3" custScaleX="96807" custScaleY="143858" custLinFactNeighborX="-14" custLinFactNeighborY="-766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92662A-78A5-4E43-A30B-2B603A8491C7}" type="pres">
      <dgm:prSet presAssocID="{00BF6CEC-EB73-43D5-B574-6DA8D94D59D4}" presName="desTx" presStyleLbl="alignAccFollowNode1" presStyleIdx="1" presStyleCnt="3" custLinFactNeighborY="12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9A36B-669A-4BDA-ACA1-53B69EBF1216}" type="pres">
      <dgm:prSet presAssocID="{AF9D6452-2238-4FE3-8712-CB2CE5102588}" presName="space" presStyleCnt="0"/>
      <dgm:spPr/>
    </dgm:pt>
    <dgm:pt modelId="{2636D76F-5901-4571-A225-ED731117E143}" type="pres">
      <dgm:prSet presAssocID="{5119E644-5F72-48E2-8790-41E7A4E0CC64}" presName="composite" presStyleCnt="0"/>
      <dgm:spPr/>
    </dgm:pt>
    <dgm:pt modelId="{E3006DB7-D1B5-43DC-8873-04FAB717B3B4}" type="pres">
      <dgm:prSet presAssocID="{5119E644-5F72-48E2-8790-41E7A4E0CC64}" presName="parTx" presStyleLbl="alignNode1" presStyleIdx="2" presStyleCnt="3" custScaleY="160058" custLinFactNeighborX="96" custLinFactNeighborY="-867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3CA8BE-B31B-4ED6-99A4-7DEA448866E4}" type="pres">
      <dgm:prSet presAssocID="{5119E644-5F72-48E2-8790-41E7A4E0CC64}" presName="desTx" presStyleLbl="alignAccFollowNode1" presStyleIdx="2" presStyleCnt="3" custLinFactNeighborX="-912" custLinFactNeighborY="25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C316FC-9897-462E-A711-791D8DBB1BB8}" type="presOf" srcId="{062928D2-EDF5-4E3E-9CD6-299D0E1F055F}" destId="{24423209-F247-4010-AF68-5DF4F642CFD8}" srcOrd="0" destOrd="0" presId="urn:microsoft.com/office/officeart/2005/8/layout/hList1"/>
    <dgm:cxn modelId="{1E68A49A-EF36-44F8-922B-977F6D0E5F1E}" type="presOf" srcId="{4E807A15-7978-48D7-8591-3D79E4E896C3}" destId="{17963CF1-2ADB-477F-AF26-440AD1CC96CE}" srcOrd="0" destOrd="0" presId="urn:microsoft.com/office/officeart/2005/8/layout/hList1"/>
    <dgm:cxn modelId="{F71724C5-8849-409F-9FFF-6B09EC97124B}" type="presOf" srcId="{37205C79-61B9-410E-8E8D-F661F72ABBF5}" destId="{4E86725F-6514-4280-BA72-266681026005}" srcOrd="0" destOrd="0" presId="urn:microsoft.com/office/officeart/2005/8/layout/hList1"/>
    <dgm:cxn modelId="{EEBFE48B-7C31-4724-8B8A-F1582D78B8BC}" type="presOf" srcId="{00BF6CEC-EB73-43D5-B574-6DA8D94D59D4}" destId="{3D407201-0FA3-49B8-90D9-49497C07A44C}" srcOrd="0" destOrd="0" presId="urn:microsoft.com/office/officeart/2005/8/layout/hList1"/>
    <dgm:cxn modelId="{22ABE055-76A3-41CF-B3DA-38FEB27630AE}" srcId="{00BF6CEC-EB73-43D5-B574-6DA8D94D59D4}" destId="{08102C2C-1D5A-4F08-83CE-78CF0E5BE9AA}" srcOrd="1" destOrd="0" parTransId="{F483BD58-A128-44AA-9CBB-84F9D8189361}" sibTransId="{B444F759-B229-452B-AD34-C5BD410F40B9}"/>
    <dgm:cxn modelId="{AE4C212A-351E-4CC6-B899-5AC62D58D7FE}" type="presOf" srcId="{72868288-23E9-4F09-AE51-EA22D4258359}" destId="{4E86725F-6514-4280-BA72-266681026005}" srcOrd="0" destOrd="3" presId="urn:microsoft.com/office/officeart/2005/8/layout/hList1"/>
    <dgm:cxn modelId="{6EA19CFE-6FA9-4E76-A1E4-B4B0FBC50E3E}" srcId="{5119E644-5F72-48E2-8790-41E7A4E0CC64}" destId="{20922C09-590B-4479-A5D8-4585E4CE32C6}" srcOrd="0" destOrd="0" parTransId="{CC785793-5C04-45C7-A5A4-B35E2DCB6DAA}" sibTransId="{6F305009-1295-48B9-ADE2-9DD5AE420E6A}"/>
    <dgm:cxn modelId="{F887F32F-3CFD-492C-9E38-CB6576D101D9}" type="presOf" srcId="{08102C2C-1D5A-4F08-83CE-78CF0E5BE9AA}" destId="{2F92662A-78A5-4E43-A30B-2B603A8491C7}" srcOrd="0" destOrd="1" presId="urn:microsoft.com/office/officeart/2005/8/layout/hList1"/>
    <dgm:cxn modelId="{7F807006-48DE-48A8-8DED-906844753C54}" type="presOf" srcId="{CA86004D-F312-4B27-95DE-210969D1A855}" destId="{4E86725F-6514-4280-BA72-266681026005}" srcOrd="0" destOrd="4" presId="urn:microsoft.com/office/officeart/2005/8/layout/hList1"/>
    <dgm:cxn modelId="{6EC96345-C6F3-4FC7-8FA5-D86D987956C6}" type="presOf" srcId="{4638C68B-FF41-4A16-8E47-519BA9E24ACE}" destId="{E53CA8BE-B31B-4ED6-99A4-7DEA448866E4}" srcOrd="0" destOrd="1" presId="urn:microsoft.com/office/officeart/2005/8/layout/hList1"/>
    <dgm:cxn modelId="{7CBD2718-7117-4920-980D-79519D16452A}" type="presOf" srcId="{173669D1-8D9A-4543-BED9-DF7B5B01EE0D}" destId="{E53CA8BE-B31B-4ED6-99A4-7DEA448866E4}" srcOrd="0" destOrd="2" presId="urn:microsoft.com/office/officeart/2005/8/layout/hList1"/>
    <dgm:cxn modelId="{43A7A451-2BB0-4170-9F47-02BB345C6C54}" type="presOf" srcId="{EB0FED6D-8FB2-4CA2-A681-4E321FA8DFB7}" destId="{4E86725F-6514-4280-BA72-266681026005}" srcOrd="0" destOrd="2" presId="urn:microsoft.com/office/officeart/2005/8/layout/hList1"/>
    <dgm:cxn modelId="{72D1DCE5-9CC5-418B-BB1D-E2F93B8127BA}" srcId="{4E807A15-7978-48D7-8591-3D79E4E896C3}" destId="{EB0FED6D-8FB2-4CA2-A681-4E321FA8DFB7}" srcOrd="2" destOrd="0" parTransId="{037B65AB-A475-4192-8D34-60B76D86C6FA}" sibTransId="{06186E83-EEF6-419D-A5A1-5FE2F3827799}"/>
    <dgm:cxn modelId="{17E7FCFC-1D3B-4BCA-9C07-6266951C1652}" srcId="{5119E644-5F72-48E2-8790-41E7A4E0CC64}" destId="{173669D1-8D9A-4543-BED9-DF7B5B01EE0D}" srcOrd="2" destOrd="0" parTransId="{33CB076F-04A8-4E0A-A258-BF031E0365CD}" sibTransId="{549470D0-9BA0-4C09-B866-843314507A2E}"/>
    <dgm:cxn modelId="{1CDB3370-E63E-422E-991A-A27BEE1C9BA2}" type="presOf" srcId="{D3E0AA5B-2218-40DB-8B46-756428843503}" destId="{2F92662A-78A5-4E43-A30B-2B603A8491C7}" srcOrd="0" destOrd="2" presId="urn:microsoft.com/office/officeart/2005/8/layout/hList1"/>
    <dgm:cxn modelId="{A65A284D-65AE-4FD6-A27A-0412CB6267DB}" srcId="{5119E644-5F72-48E2-8790-41E7A4E0CC64}" destId="{4638C68B-FF41-4A16-8E47-519BA9E24ACE}" srcOrd="1" destOrd="0" parTransId="{F551CF6E-F997-4EE8-A768-BF7D979A4E41}" sibTransId="{DAC4154C-484D-4A3B-885F-5803480792A0}"/>
    <dgm:cxn modelId="{914919A3-640D-4842-8D4B-0331893FBA21}" srcId="{00BF6CEC-EB73-43D5-B574-6DA8D94D59D4}" destId="{D3E0AA5B-2218-40DB-8B46-756428843503}" srcOrd="2" destOrd="0" parTransId="{6E4FD089-8B3D-4BB0-92D1-AE33EC694749}" sibTransId="{D34B6844-2C4A-4312-83B3-E3057577BFAC}"/>
    <dgm:cxn modelId="{BD134B10-9E35-4C4F-8937-AA149EA083C9}" type="presOf" srcId="{20922C09-590B-4479-A5D8-4585E4CE32C6}" destId="{E53CA8BE-B31B-4ED6-99A4-7DEA448866E4}" srcOrd="0" destOrd="0" presId="urn:microsoft.com/office/officeart/2005/8/layout/hList1"/>
    <dgm:cxn modelId="{7265B7FC-10B8-4786-A405-E5F34D9DD7E3}" srcId="{4E807A15-7978-48D7-8591-3D79E4E896C3}" destId="{72868288-23E9-4F09-AE51-EA22D4258359}" srcOrd="3" destOrd="0" parTransId="{935ADBAA-6C9E-49DE-9A9E-A80416EDAAEE}" sibTransId="{7D4143E4-758B-4DB4-A5F9-80D8E6FAE108}"/>
    <dgm:cxn modelId="{9F8DBC20-B16B-43FA-9283-E4A38B609482}" srcId="{4E807A15-7978-48D7-8591-3D79E4E896C3}" destId="{3A306B2F-5C9A-4855-B8A0-E3D8F2E174AB}" srcOrd="1" destOrd="0" parTransId="{6438A3D7-693F-4B77-B2EE-BD5D03EFBF19}" sibTransId="{07CDA75F-4922-4515-B208-DC3CA92AC496}"/>
    <dgm:cxn modelId="{344B3097-69CB-4309-8263-0CE8F8E546BB}" srcId="{00BF6CEC-EB73-43D5-B574-6DA8D94D59D4}" destId="{7A0DEA99-6942-4851-8408-E22D026CFB38}" srcOrd="0" destOrd="0" parTransId="{E6D3851B-9C75-4A4F-9277-7EA10792DCBE}" sibTransId="{4041A578-5590-49F1-ADCF-1B50CB1873B2}"/>
    <dgm:cxn modelId="{F4AAA19E-C44D-4449-A07D-EE0937B9EB15}" type="presOf" srcId="{3A306B2F-5C9A-4855-B8A0-E3D8F2E174AB}" destId="{4E86725F-6514-4280-BA72-266681026005}" srcOrd="0" destOrd="1" presId="urn:microsoft.com/office/officeart/2005/8/layout/hList1"/>
    <dgm:cxn modelId="{A78DB1FA-7EA5-4978-952E-F436D49C2496}" type="presOf" srcId="{7A0DEA99-6942-4851-8408-E22D026CFB38}" destId="{2F92662A-78A5-4E43-A30B-2B603A8491C7}" srcOrd="0" destOrd="0" presId="urn:microsoft.com/office/officeart/2005/8/layout/hList1"/>
    <dgm:cxn modelId="{DE8FB88A-7893-4FE4-8D5C-5F29C9F1436A}" srcId="{4E807A15-7978-48D7-8591-3D79E4E896C3}" destId="{37205C79-61B9-410E-8E8D-F661F72ABBF5}" srcOrd="0" destOrd="0" parTransId="{184C9B31-7B96-4B78-82FA-133AD89FB3C2}" sibTransId="{B202AA1F-AAD5-4D1F-B7C5-684D8BBC3276}"/>
    <dgm:cxn modelId="{550CCFAB-B93F-4734-8309-BE2C368571D1}" srcId="{062928D2-EDF5-4E3E-9CD6-299D0E1F055F}" destId="{4E807A15-7978-48D7-8591-3D79E4E896C3}" srcOrd="0" destOrd="0" parTransId="{4E302348-DB8B-445B-A3CC-E7A524A75AC6}" sibTransId="{692D7519-A1D0-428D-83DE-A52DF3821836}"/>
    <dgm:cxn modelId="{3221389F-3F54-4E8F-AE8B-BCE687584C4A}" srcId="{4E807A15-7978-48D7-8591-3D79E4E896C3}" destId="{CA86004D-F312-4B27-95DE-210969D1A855}" srcOrd="4" destOrd="0" parTransId="{D0BF7EAB-74FA-44A9-83A3-6D52356E2BD2}" sibTransId="{24ADE169-9136-4CB9-9775-6E09AD9AA788}"/>
    <dgm:cxn modelId="{CF19E040-7962-462B-957E-3EB3D03DF11B}" srcId="{062928D2-EDF5-4E3E-9CD6-299D0E1F055F}" destId="{5119E644-5F72-48E2-8790-41E7A4E0CC64}" srcOrd="2" destOrd="0" parTransId="{381B4AFF-3272-45B7-AB4B-C2C99D9CFCAB}" sibTransId="{A602D230-F2EF-4E2D-8254-407A259E9574}"/>
    <dgm:cxn modelId="{E47CC683-395F-4AB9-BC0A-1C18ACCA70E5}" srcId="{062928D2-EDF5-4E3E-9CD6-299D0E1F055F}" destId="{00BF6CEC-EB73-43D5-B574-6DA8D94D59D4}" srcOrd="1" destOrd="0" parTransId="{41FECD5F-FB3C-476B-A17C-D91890B24DE4}" sibTransId="{AF9D6452-2238-4FE3-8712-CB2CE5102588}"/>
    <dgm:cxn modelId="{ABC2541C-1126-4D4A-8470-0D350BF3C6EA}" type="presOf" srcId="{5119E644-5F72-48E2-8790-41E7A4E0CC64}" destId="{E3006DB7-D1B5-43DC-8873-04FAB717B3B4}" srcOrd="0" destOrd="0" presId="urn:microsoft.com/office/officeart/2005/8/layout/hList1"/>
    <dgm:cxn modelId="{36587284-B91B-417A-BFC3-805127A9D23C}" type="presParOf" srcId="{24423209-F247-4010-AF68-5DF4F642CFD8}" destId="{33F7693C-A7AA-430F-B9AD-B1718DD2BAD5}" srcOrd="0" destOrd="0" presId="urn:microsoft.com/office/officeart/2005/8/layout/hList1"/>
    <dgm:cxn modelId="{E5AC28D6-A28D-4DD5-B866-AFCC7CD92D17}" type="presParOf" srcId="{33F7693C-A7AA-430F-B9AD-B1718DD2BAD5}" destId="{17963CF1-2ADB-477F-AF26-440AD1CC96CE}" srcOrd="0" destOrd="0" presId="urn:microsoft.com/office/officeart/2005/8/layout/hList1"/>
    <dgm:cxn modelId="{54A0F412-A072-4D61-8822-5D0472DC3F83}" type="presParOf" srcId="{33F7693C-A7AA-430F-B9AD-B1718DD2BAD5}" destId="{4E86725F-6514-4280-BA72-266681026005}" srcOrd="1" destOrd="0" presId="urn:microsoft.com/office/officeart/2005/8/layout/hList1"/>
    <dgm:cxn modelId="{2B7309FB-D866-4AEA-A142-B5D564C2743D}" type="presParOf" srcId="{24423209-F247-4010-AF68-5DF4F642CFD8}" destId="{BAEC7D60-0BCE-45A1-9E4C-C8C9FC58DCEE}" srcOrd="1" destOrd="0" presId="urn:microsoft.com/office/officeart/2005/8/layout/hList1"/>
    <dgm:cxn modelId="{BF841014-909B-4F24-A19E-3A131CFEC8DC}" type="presParOf" srcId="{24423209-F247-4010-AF68-5DF4F642CFD8}" destId="{3A3D1538-9C87-4DB3-B98C-BCD929CE160E}" srcOrd="2" destOrd="0" presId="urn:microsoft.com/office/officeart/2005/8/layout/hList1"/>
    <dgm:cxn modelId="{A8ADC530-3EC8-47B1-8003-66C3A3D3ED03}" type="presParOf" srcId="{3A3D1538-9C87-4DB3-B98C-BCD929CE160E}" destId="{3D407201-0FA3-49B8-90D9-49497C07A44C}" srcOrd="0" destOrd="0" presId="urn:microsoft.com/office/officeart/2005/8/layout/hList1"/>
    <dgm:cxn modelId="{3AC456CC-8313-4D21-AF44-8FCE6B5E4105}" type="presParOf" srcId="{3A3D1538-9C87-4DB3-B98C-BCD929CE160E}" destId="{2F92662A-78A5-4E43-A30B-2B603A8491C7}" srcOrd="1" destOrd="0" presId="urn:microsoft.com/office/officeart/2005/8/layout/hList1"/>
    <dgm:cxn modelId="{0A17F85B-2F9D-42E4-B4E0-D483C42DE48D}" type="presParOf" srcId="{24423209-F247-4010-AF68-5DF4F642CFD8}" destId="{F4D9A36B-669A-4BDA-ACA1-53B69EBF1216}" srcOrd="3" destOrd="0" presId="urn:microsoft.com/office/officeart/2005/8/layout/hList1"/>
    <dgm:cxn modelId="{C2E7342C-B924-4B27-80BF-604CC9B06D1E}" type="presParOf" srcId="{24423209-F247-4010-AF68-5DF4F642CFD8}" destId="{2636D76F-5901-4571-A225-ED731117E143}" srcOrd="4" destOrd="0" presId="urn:microsoft.com/office/officeart/2005/8/layout/hList1"/>
    <dgm:cxn modelId="{006ED509-2B7E-457A-8C4A-EFED12E83EDE}" type="presParOf" srcId="{2636D76F-5901-4571-A225-ED731117E143}" destId="{E3006DB7-D1B5-43DC-8873-04FAB717B3B4}" srcOrd="0" destOrd="0" presId="urn:microsoft.com/office/officeart/2005/8/layout/hList1"/>
    <dgm:cxn modelId="{5A25E2C6-5C39-479C-B2F9-BDBAE5D2AD4E}" type="presParOf" srcId="{2636D76F-5901-4571-A225-ED731117E143}" destId="{E53CA8BE-B31B-4ED6-99A4-7DEA448866E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963CF1-2ADB-477F-AF26-440AD1CC96CE}">
      <dsp:nvSpPr>
        <dsp:cNvPr id="0" name=""/>
        <dsp:cNvSpPr/>
      </dsp:nvSpPr>
      <dsp:spPr>
        <a:xfrm>
          <a:off x="0" y="0"/>
          <a:ext cx="2604907" cy="10419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1800" b="1" kern="1200" dirty="0" smtClean="0">
              <a:latin typeface="Calibri Light" panose="020F0302020204030204" pitchFamily="34" charset="0"/>
            </a:rPr>
            <a:t>Pəncərə </a:t>
          </a:r>
          <a:r>
            <a:rPr lang="en-US" sz="1800" b="1" kern="1200" dirty="0" smtClean="0">
              <a:latin typeface="Calibri Light" panose="020F0302020204030204" pitchFamily="34" charset="0"/>
            </a:rPr>
            <a:t/>
          </a:r>
          <a:br>
            <a:rPr lang="en-US" sz="1800" b="1" kern="1200" dirty="0" smtClean="0">
              <a:latin typeface="Calibri Light" panose="020F0302020204030204" pitchFamily="34" charset="0"/>
            </a:rPr>
          </a:br>
          <a:r>
            <a:rPr lang="az-Latn-AZ" sz="1800" b="1" kern="1200" dirty="0" smtClean="0">
              <a:latin typeface="Calibri Light" panose="020F0302020204030204" pitchFamily="34" charset="0"/>
            </a:rPr>
            <a:t>sistemləri</a:t>
          </a:r>
          <a:endParaRPr lang="ru-RU" sz="1800" b="1" kern="1200" dirty="0">
            <a:latin typeface="Calibri Light" panose="020F0302020204030204" pitchFamily="34" charset="0"/>
          </a:endParaRPr>
        </a:p>
      </dsp:txBody>
      <dsp:txXfrm>
        <a:off x="0" y="0"/>
        <a:ext cx="2604907" cy="1041962"/>
      </dsp:txXfrm>
    </dsp:sp>
    <dsp:sp modelId="{4E86725F-6514-4280-BA72-266681026005}">
      <dsp:nvSpPr>
        <dsp:cNvPr id="0" name=""/>
        <dsp:cNvSpPr/>
      </dsp:nvSpPr>
      <dsp:spPr>
        <a:xfrm>
          <a:off x="0" y="1457702"/>
          <a:ext cx="2604907" cy="27644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Veka p</a:t>
          </a:r>
          <a:r>
            <a:rPr lang="az-Latn-AZ" sz="18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əncərələri</a:t>
          </a:r>
          <a:endParaRPr lang="ru-RU" sz="1800" b="1" kern="1200" dirty="0">
            <a:solidFill>
              <a:schemeClr val="tx1">
                <a:lumMod val="75000"/>
                <a:lumOff val="25000"/>
              </a:schemeClr>
            </a:solidFill>
            <a:latin typeface="Calibri Light" panose="020F03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z-Latn-AZ" sz="18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Alüminium izosistem pəncərələr</a:t>
          </a:r>
          <a:endParaRPr lang="ru-RU" sz="1800" b="1" kern="1200" dirty="0">
            <a:solidFill>
              <a:schemeClr val="tx1">
                <a:lumMod val="75000"/>
                <a:lumOff val="25000"/>
              </a:schemeClr>
            </a:solidFill>
            <a:latin typeface="Calibri Light" panose="020F03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“Hebe Schiebe” s</a:t>
          </a:r>
          <a:r>
            <a:rPr lang="az-Latn-AZ" sz="18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ürmə sistemləri</a:t>
          </a:r>
          <a:endParaRPr lang="ru-RU" sz="1800" b="1" kern="1200" dirty="0">
            <a:solidFill>
              <a:schemeClr val="tx1">
                <a:lumMod val="75000"/>
                <a:lumOff val="25000"/>
              </a:schemeClr>
            </a:solidFill>
            <a:latin typeface="Calibri Light" panose="020F03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z-Latn-AZ" sz="18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Taxta pəncərələr</a:t>
          </a:r>
          <a:endParaRPr lang="ru-RU" sz="1800" b="1" kern="1200" dirty="0">
            <a:solidFill>
              <a:schemeClr val="tx1">
                <a:lumMod val="75000"/>
                <a:lumOff val="25000"/>
              </a:schemeClr>
            </a:solidFill>
            <a:latin typeface="Calibri Light" panose="020F03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z-Latn-AZ" sz="18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Şəbəkə ( Karolaj</a:t>
          </a:r>
          <a:r>
            <a:rPr lang="en-US" sz="18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 )</a:t>
          </a:r>
          <a:r>
            <a:rPr lang="az-Latn-AZ" sz="18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 </a:t>
          </a:r>
          <a:endParaRPr lang="ru-RU" sz="1800" b="1" kern="1200" dirty="0">
            <a:solidFill>
              <a:schemeClr val="tx1">
                <a:lumMod val="75000"/>
                <a:lumOff val="25000"/>
              </a:schemeClr>
            </a:solidFill>
            <a:latin typeface="Calibri Light" panose="020F0302020204030204" pitchFamily="34" charset="0"/>
          </a:endParaRPr>
        </a:p>
      </dsp:txBody>
      <dsp:txXfrm>
        <a:off x="0" y="1457702"/>
        <a:ext cx="2604907" cy="2764425"/>
      </dsp:txXfrm>
    </dsp:sp>
    <dsp:sp modelId="{3D407201-0FA3-49B8-90D9-49497C07A44C}">
      <dsp:nvSpPr>
        <dsp:cNvPr id="0" name=""/>
        <dsp:cNvSpPr/>
      </dsp:nvSpPr>
      <dsp:spPr>
        <a:xfrm>
          <a:off x="2971901" y="0"/>
          <a:ext cx="2521732" cy="1008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alibri Light" panose="020F0302020204030204" pitchFamily="34" charset="0"/>
            </a:rPr>
            <a:t>Fasad</a:t>
          </a:r>
          <a:endParaRPr lang="az-Latn-AZ" sz="1800" b="1" kern="1200" dirty="0" smtClean="0">
            <a:latin typeface="Calibri Light" panose="020F030202020403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alibri Light" panose="020F0302020204030204" pitchFamily="34" charset="0"/>
            </a:rPr>
            <a:t> sistem</a:t>
          </a:r>
          <a:r>
            <a:rPr lang="az-Latn-AZ" sz="1800" b="1" kern="1200" dirty="0" smtClean="0">
              <a:latin typeface="Calibri Light" panose="020F0302020204030204" pitchFamily="34" charset="0"/>
            </a:rPr>
            <a:t>əri</a:t>
          </a:r>
          <a:endParaRPr lang="ru-RU" sz="1800" b="1" kern="1200" dirty="0">
            <a:latin typeface="Calibri Light" panose="020F0302020204030204" pitchFamily="34" charset="0"/>
          </a:endParaRPr>
        </a:p>
      </dsp:txBody>
      <dsp:txXfrm>
        <a:off x="2971901" y="0"/>
        <a:ext cx="2521732" cy="1008693"/>
      </dsp:txXfrm>
    </dsp:sp>
    <dsp:sp modelId="{2F92662A-78A5-4E43-A30B-2B603A8491C7}">
      <dsp:nvSpPr>
        <dsp:cNvPr id="0" name=""/>
        <dsp:cNvSpPr/>
      </dsp:nvSpPr>
      <dsp:spPr>
        <a:xfrm>
          <a:off x="2972265" y="1449154"/>
          <a:ext cx="2604907" cy="28092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z-Latn-AZ" sz="18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Şüşə fasad ( cəbhə )</a:t>
          </a:r>
          <a:endParaRPr lang="ru-RU" sz="1800" b="1" kern="1200" dirty="0">
            <a:solidFill>
              <a:schemeClr val="tx1">
                <a:lumMod val="75000"/>
                <a:lumOff val="25000"/>
              </a:schemeClr>
            </a:solidFill>
            <a:latin typeface="Calibri Light" panose="020F03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z-Latn-AZ" sz="18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Alüminium kompozit panel ( Alkopon )</a:t>
          </a:r>
          <a:endParaRPr lang="ru-RU" sz="1800" b="1" kern="1200" dirty="0">
            <a:solidFill>
              <a:schemeClr val="tx1">
                <a:lumMod val="75000"/>
                <a:lumOff val="25000"/>
              </a:schemeClr>
            </a:solidFill>
            <a:latin typeface="Calibri Light" panose="020F03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z-Latn-AZ" sz="18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Seramik fasad</a:t>
          </a:r>
          <a:endParaRPr lang="ru-RU" sz="1800" b="1" kern="1200" dirty="0">
            <a:solidFill>
              <a:schemeClr val="tx1">
                <a:lumMod val="75000"/>
                <a:lumOff val="25000"/>
              </a:schemeClr>
            </a:solidFill>
            <a:latin typeface="Calibri Light" panose="020F0302020204030204" pitchFamily="34" charset="0"/>
          </a:endParaRPr>
        </a:p>
      </dsp:txBody>
      <dsp:txXfrm>
        <a:off x="2972265" y="1449154"/>
        <a:ext cx="2604907" cy="2809249"/>
      </dsp:txXfrm>
    </dsp:sp>
    <dsp:sp modelId="{E3006DB7-D1B5-43DC-8873-04FAB717B3B4}">
      <dsp:nvSpPr>
        <dsp:cNvPr id="0" name=""/>
        <dsp:cNvSpPr/>
      </dsp:nvSpPr>
      <dsp:spPr>
        <a:xfrm>
          <a:off x="5944360" y="0"/>
          <a:ext cx="2604907" cy="10419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1800" b="1" kern="1200" dirty="0" smtClean="0">
              <a:latin typeface="Calibri Light" panose="020F0302020204030204" pitchFamily="34" charset="0"/>
            </a:rPr>
            <a:t>Məhəccər</a:t>
          </a:r>
          <a:br>
            <a:rPr lang="az-Latn-AZ" sz="1800" b="1" kern="1200" dirty="0" smtClean="0">
              <a:latin typeface="Calibri Light" panose="020F0302020204030204" pitchFamily="34" charset="0"/>
            </a:rPr>
          </a:br>
          <a:r>
            <a:rPr lang="az-Latn-AZ" sz="1800" b="1" kern="1200" dirty="0" smtClean="0">
              <a:latin typeface="Calibri Light" panose="020F0302020204030204" pitchFamily="34" charset="0"/>
            </a:rPr>
            <a:t>(perila) sistemləri</a:t>
          </a:r>
          <a:endParaRPr lang="ru-RU" sz="1800" b="1" kern="1200" dirty="0">
            <a:latin typeface="Calibri Light" panose="020F0302020204030204" pitchFamily="34" charset="0"/>
          </a:endParaRPr>
        </a:p>
      </dsp:txBody>
      <dsp:txXfrm>
        <a:off x="5944360" y="0"/>
        <a:ext cx="2604907" cy="1041962"/>
      </dsp:txXfrm>
    </dsp:sp>
    <dsp:sp modelId="{E53CA8BE-B31B-4ED6-99A4-7DEA448866E4}">
      <dsp:nvSpPr>
        <dsp:cNvPr id="0" name=""/>
        <dsp:cNvSpPr/>
      </dsp:nvSpPr>
      <dsp:spPr>
        <a:xfrm>
          <a:off x="5918103" y="1471035"/>
          <a:ext cx="2604907" cy="28092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z-Latn-AZ" sz="18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Nerj</a:t>
          </a:r>
          <a:endParaRPr lang="ru-RU" sz="1800" b="1" kern="1200" dirty="0">
            <a:solidFill>
              <a:schemeClr val="tx1">
                <a:lumMod val="75000"/>
                <a:lumOff val="25000"/>
              </a:schemeClr>
            </a:solidFill>
            <a:latin typeface="Calibri Light" panose="020F03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z-Latn-AZ" sz="18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Pleksi</a:t>
          </a:r>
          <a:endParaRPr lang="ru-RU" sz="1800" b="1" kern="1200" dirty="0">
            <a:solidFill>
              <a:schemeClr val="tx1">
                <a:lumMod val="75000"/>
                <a:lumOff val="25000"/>
              </a:schemeClr>
            </a:solidFill>
            <a:latin typeface="Calibri Light" panose="020F03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z-Latn-AZ" sz="18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rPr>
            <a:t>Alüminium</a:t>
          </a:r>
          <a:endParaRPr lang="ru-RU" sz="1800" b="1" kern="1200" dirty="0">
            <a:solidFill>
              <a:schemeClr val="tx1">
                <a:lumMod val="75000"/>
                <a:lumOff val="25000"/>
              </a:schemeClr>
            </a:solidFill>
            <a:latin typeface="Calibri Light" panose="020F0302020204030204" pitchFamily="34" charset="0"/>
          </a:endParaRPr>
        </a:p>
      </dsp:txBody>
      <dsp:txXfrm>
        <a:off x="5918103" y="1471035"/>
        <a:ext cx="2604907" cy="28092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659C-A02B-4B6B-9CBE-FA36363693DA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CFCF-2B83-41DE-BCD8-1CA52115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993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659C-A02B-4B6B-9CBE-FA36363693DA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CFCF-2B83-41DE-BCD8-1CA52115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515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659C-A02B-4B6B-9CBE-FA36363693DA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CFCF-2B83-41DE-BCD8-1CA521156F0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3451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659C-A02B-4B6B-9CBE-FA36363693DA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CFCF-2B83-41DE-BCD8-1CA52115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678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659C-A02B-4B6B-9CBE-FA36363693DA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CFCF-2B83-41DE-BCD8-1CA521156F0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059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659C-A02B-4B6B-9CBE-FA36363693DA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CFCF-2B83-41DE-BCD8-1CA52115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770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659C-A02B-4B6B-9CBE-FA36363693DA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CFCF-2B83-41DE-BCD8-1CA52115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963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659C-A02B-4B6B-9CBE-FA36363693DA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CFCF-2B83-41DE-BCD8-1CA52115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553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659C-A02B-4B6B-9CBE-FA36363693DA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CFCF-2B83-41DE-BCD8-1CA52115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493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659C-A02B-4B6B-9CBE-FA36363693DA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CFCF-2B83-41DE-BCD8-1CA52115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136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659C-A02B-4B6B-9CBE-FA36363693DA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CFCF-2B83-41DE-BCD8-1CA52115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239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659C-A02B-4B6B-9CBE-FA36363693DA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CFCF-2B83-41DE-BCD8-1CA52115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355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659C-A02B-4B6B-9CBE-FA36363693DA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CFCF-2B83-41DE-BCD8-1CA52115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058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659C-A02B-4B6B-9CBE-FA36363693DA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CFCF-2B83-41DE-BCD8-1CA52115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226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659C-A02B-4B6B-9CBE-FA36363693DA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CFCF-2B83-41DE-BCD8-1CA52115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480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CFCF-2B83-41DE-BCD8-1CA521156F07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659C-A02B-4B6B-9CBE-FA36363693DA}" type="datetimeFigureOut">
              <a:rPr lang="ru-RU" smtClean="0"/>
              <a:t>19.02.2020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832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0659C-A02B-4B6B-9CBE-FA36363693DA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B23CFCF-2B83-41DE-BCD8-1CA521156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79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g"/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0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g"/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g"/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g"/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g"/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g"/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86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88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g"/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.jpeg"/><Relationship Id="rId4" Type="http://schemas.openxmlformats.org/officeDocument/2006/relationships/image" Target="../media/image291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92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93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g"/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g"/><Relationship Id="rId2" Type="http://schemas.openxmlformats.org/officeDocument/2006/relationships/image" Target="../media/image29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g"/><Relationship Id="rId2" Type="http://schemas.openxmlformats.org/officeDocument/2006/relationships/image" Target="../media/image30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302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303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306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309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310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g"/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.jpeg"/><Relationship Id="rId4" Type="http://schemas.openxmlformats.org/officeDocument/2006/relationships/image" Target="../media/image3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314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315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316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image" Target="../media/image3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g"/><Relationship Id="rId2" Type="http://schemas.openxmlformats.org/officeDocument/2006/relationships/image" Target="../media/image3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321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322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323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3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jpeg"/><Relationship Id="rId4" Type="http://schemas.openxmlformats.org/officeDocument/2006/relationships/image" Target="../media/image14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jpeg"/><Relationship Id="rId4" Type="http://schemas.openxmlformats.org/officeDocument/2006/relationships/image" Target="../media/image170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g"/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jpeg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3.jpeg"/><Relationship Id="rId4" Type="http://schemas.openxmlformats.org/officeDocument/2006/relationships/image" Target="../media/image24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.jpeg"/><Relationship Id="rId4" Type="http://schemas.openxmlformats.org/officeDocument/2006/relationships/image" Target="../media/image25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77885" y="4959458"/>
            <a:ext cx="6870915" cy="852405"/>
          </a:xfrm>
        </p:spPr>
        <p:txBody>
          <a:bodyPr/>
          <a:lstStyle/>
          <a:p>
            <a:pPr algn="ctr"/>
            <a:r>
              <a:rPr lang="en-US" dirty="0" smtClean="0"/>
              <a:t>Portfolio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769568"/>
            <a:ext cx="67056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2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6" y="1581688"/>
            <a:ext cx="8154300" cy="5276312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386" y="119790"/>
            <a:ext cx="1859797" cy="11306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68187" y="285009"/>
            <a:ext cx="6875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Lotos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Bakı, 8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km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/ Təhvil verilib</a:t>
            </a:r>
            <a:endParaRPr lang="az-Latn-AZ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kompozit panel və cəbhə 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66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3" y="1828825"/>
            <a:ext cx="4440494" cy="47827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297" y="2372116"/>
            <a:ext cx="6567915" cy="4239491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0042" y="273133"/>
            <a:ext cx="7623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Veka pəncərələri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33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375" y="1960953"/>
            <a:ext cx="4050569" cy="47467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94" y="1960952"/>
            <a:ext cx="3646902" cy="4746761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25039" y="368135"/>
            <a:ext cx="7718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Veka pəncərələri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5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79" y="1902031"/>
            <a:ext cx="4984295" cy="4052497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77" y="1902031"/>
            <a:ext cx="3862461" cy="38797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0333" y="617517"/>
            <a:ext cx="8593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Veka pəncərələri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0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74" y="1519493"/>
            <a:ext cx="6539344" cy="51999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" y="1903930"/>
            <a:ext cx="4045528" cy="4815523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23158" y="534391"/>
            <a:ext cx="7920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Veka pəncərələri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63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89" y="1675352"/>
            <a:ext cx="5589429" cy="50770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136" y="1675351"/>
            <a:ext cx="4359555" cy="5077065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25039" y="332509"/>
            <a:ext cx="7718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Veka pəncərələri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51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6"/>
          <a:stretch/>
        </p:blipFill>
        <p:spPr>
          <a:xfrm>
            <a:off x="249553" y="1670388"/>
            <a:ext cx="5924550" cy="50213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164" y="2715490"/>
            <a:ext cx="5600701" cy="3976255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11283" y="225631"/>
            <a:ext cx="79327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Veka pəncərələri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54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10" y="1551709"/>
            <a:ext cx="4834210" cy="51766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82" y="1551709"/>
            <a:ext cx="3882475" cy="5176634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67543" y="344385"/>
            <a:ext cx="7576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Veka pəncərələri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90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54" y="1648515"/>
            <a:ext cx="4877855" cy="50709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4" y="1648833"/>
            <a:ext cx="3894236" cy="5070620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6894" y="261257"/>
            <a:ext cx="8467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Veka pəncərələri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91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5" y="1389040"/>
            <a:ext cx="7910946" cy="5358123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53787" y="249383"/>
            <a:ext cx="7790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Veka pəncərələri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2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290" y="1456573"/>
            <a:ext cx="4267201" cy="52628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25" y="1513467"/>
            <a:ext cx="3531266" cy="5205986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0036" y="285009"/>
            <a:ext cx="7813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Veka pəncərələri</a:t>
            </a:r>
          </a:p>
        </p:txBody>
      </p:sp>
    </p:spTree>
    <p:extLst>
      <p:ext uri="{BB962C8B-B14F-4D97-AF65-F5344CB8AC3E}">
        <p14:creationId xmlns:p14="http://schemas.microsoft.com/office/powerpoint/2010/main" val="51959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07" y="1392855"/>
            <a:ext cx="8817327" cy="5182944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745" y="123986"/>
            <a:ext cx="1809971" cy="11003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86940" y="237506"/>
            <a:ext cx="6757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Lotos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Bakı, 8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km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/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kompozit panel və cəbhə 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3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679" y="1717965"/>
            <a:ext cx="4216051" cy="5015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29" y="2576946"/>
            <a:ext cx="6820698" cy="4156363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0042" y="380011"/>
            <a:ext cx="7623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Gənclər Mərkəzi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Biləsuvar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Seramoqranit və cəbhə 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25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4" y="1763294"/>
            <a:ext cx="8718215" cy="5094706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98171" y="308759"/>
            <a:ext cx="74458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Gənclər Mərkəzi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Biləsuvar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Seramoqranit və cəbhə 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91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1384825"/>
            <a:ext cx="7952510" cy="5293066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75657" y="427513"/>
            <a:ext cx="7968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Bayrag Muzeyi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Biləsuvar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Seramoqranit və cəbhə 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76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11" y="1533400"/>
            <a:ext cx="9102434" cy="5040436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8784" y="237507"/>
            <a:ext cx="7885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Bayrag Muzeyi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Biləsuvar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Seramoqranit və cəbhə 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21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94" y="3031126"/>
            <a:ext cx="6129832" cy="38268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528" y="1580033"/>
            <a:ext cx="3602182" cy="51394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1" y="1595125"/>
            <a:ext cx="2132981" cy="2641766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51906" y="380011"/>
            <a:ext cx="79920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Bayrag Muzeyi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Biləsuvar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Seramoqranit və cəbhə işləri</a:t>
            </a:r>
          </a:p>
        </p:txBody>
      </p:sp>
    </p:spTree>
    <p:extLst>
      <p:ext uri="{BB962C8B-B14F-4D97-AF65-F5344CB8AC3E}">
        <p14:creationId xmlns:p14="http://schemas.microsoft.com/office/powerpoint/2010/main" val="305769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" y="1674146"/>
            <a:ext cx="9171709" cy="5061937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11283" y="427513"/>
            <a:ext cx="79327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Palıd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Öz süd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– Bakı, Qış parkı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Al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ü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minium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“Hebe Schiebe” s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ürmə sistemləri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18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39" y="1711495"/>
            <a:ext cx="10305769" cy="5007960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18161" y="403761"/>
            <a:ext cx="7825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Palıd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Öz süd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– Bakı, Qış parkı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Al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ü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minium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“Hebe Schiebe” s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ürmə sistemləri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85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8"/>
          <a:stretch/>
        </p:blipFill>
        <p:spPr>
          <a:xfrm>
            <a:off x="330777" y="1842655"/>
            <a:ext cx="11012524" cy="4824370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10047" y="427513"/>
            <a:ext cx="7433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Palıd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Öz süd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– Bakı, Qış parkı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Al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ü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minium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“Hebe Schiebe” s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ürmə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sistemləri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25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10" y="1465591"/>
            <a:ext cx="7887033" cy="52538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79" y="1465591"/>
            <a:ext cx="3873342" cy="5253862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43792" y="113825"/>
            <a:ext cx="7600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– Yay mətbəxi, Qusar /Təhvil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Avropa taxta pəncərə və qapılar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Akardion sistem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09" y="1415510"/>
            <a:ext cx="7609608" cy="5331651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05049" y="320634"/>
            <a:ext cx="73389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– Yay mətbəxi, Qusar /Təhvil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Avropa taxta pəncərə və qapılar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Akardion sistem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53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9" y="2096147"/>
            <a:ext cx="6204489" cy="4653367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630" y="2542460"/>
            <a:ext cx="5303615" cy="3977711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85" y="82282"/>
            <a:ext cx="1838360" cy="111763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76945" y="201881"/>
            <a:ext cx="65670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Bakı,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Xızı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Avtomatik (açılıb/bağlanan)</a:t>
            </a:r>
          </a:p>
          <a:p>
            <a:pPr algn="ctr"/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Geoten və Perqola sistemi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64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32" y="1413164"/>
            <a:ext cx="3509159" cy="52677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1994580"/>
            <a:ext cx="7035800" cy="4686300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67543" y="332509"/>
            <a:ext cx="75764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– Yay mətbəxi, Qusar /Təhvil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Avropa taxta pəncərə və qapılar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Akardion sistem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55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7" r="7538"/>
          <a:stretch/>
        </p:blipFill>
        <p:spPr>
          <a:xfrm>
            <a:off x="180109" y="1706415"/>
            <a:ext cx="6012872" cy="5054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09" y="1530116"/>
            <a:ext cx="3489490" cy="5230899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70660" y="368135"/>
            <a:ext cx="78733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– Yay mətbəxi, Qusar /Təhvil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Avropa taxta pəncərə və qapılar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Akardion sistem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4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96735"/>
            <a:ext cx="7744691" cy="5163127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55668" y="344384"/>
            <a:ext cx="75883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– Yay mətbəxi,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Qusar /Təhvil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Avropa taxta pəncərə və qapılar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Akardion sistem</a:t>
            </a:r>
          </a:p>
        </p:txBody>
      </p:sp>
    </p:spTree>
    <p:extLst>
      <p:ext uri="{BB962C8B-B14F-4D97-AF65-F5344CB8AC3E}">
        <p14:creationId xmlns:p14="http://schemas.microsoft.com/office/powerpoint/2010/main" val="77997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5" y="1295451"/>
            <a:ext cx="7817972" cy="5461490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23158" y="113825"/>
            <a:ext cx="7920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Elektrik stansiyası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– Qreys 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Fibrobeton, cəbhə və iç arakəsmələri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66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514" y="2339538"/>
            <a:ext cx="4036209" cy="43331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" r="2991"/>
          <a:stretch/>
        </p:blipFill>
        <p:spPr>
          <a:xfrm>
            <a:off x="193962" y="2233947"/>
            <a:ext cx="7384381" cy="4438699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99408" y="332509"/>
            <a:ext cx="7944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Elektrik stansiyası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– Qreys 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Fibrobeton, cəbhə və iç arakəsmələri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69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43" y="2078181"/>
            <a:ext cx="8879948" cy="4757917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8784" y="570017"/>
            <a:ext cx="7885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Elektrik stansiyası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– Qreys 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Fibrobeton, cəbhə və iç arakəsmələri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49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63" y="2458449"/>
            <a:ext cx="7186870" cy="37899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25" y="2458449"/>
            <a:ext cx="2828006" cy="4344131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40031" y="581891"/>
            <a:ext cx="8003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Elektrik stansiyası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–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Qreys 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Fibrobeton, cəbhə və iç arakəsmələri</a:t>
            </a:r>
          </a:p>
        </p:txBody>
      </p:sp>
    </p:spTree>
    <p:extLst>
      <p:ext uri="{BB962C8B-B14F-4D97-AF65-F5344CB8AC3E}">
        <p14:creationId xmlns:p14="http://schemas.microsoft.com/office/powerpoint/2010/main" val="371662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9" y="1632965"/>
            <a:ext cx="7931572" cy="4823254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38795" y="463139"/>
            <a:ext cx="75052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Restoran – Qusar şəhəri 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kompozit panel və cəbhə 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4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8" y="1747444"/>
            <a:ext cx="7870161" cy="4847319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82535" y="344385"/>
            <a:ext cx="7861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Restoran – Qusar şəhəri 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kompozit panel və cəbhə 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62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80"/>
          <a:stretch/>
        </p:blipFill>
        <p:spPr>
          <a:xfrm>
            <a:off x="7781006" y="1116154"/>
            <a:ext cx="2272641" cy="25764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4"/>
          <a:stretch/>
        </p:blipFill>
        <p:spPr>
          <a:xfrm>
            <a:off x="8707580" y="3875813"/>
            <a:ext cx="3484420" cy="2982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" y="2676917"/>
            <a:ext cx="7087393" cy="3853770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8654" y="510639"/>
            <a:ext cx="8825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Restoran – Qusar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şəhəri 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kompozit panel və cəbhə işləri</a:t>
            </a:r>
          </a:p>
        </p:txBody>
      </p:sp>
    </p:spTree>
    <p:extLst>
      <p:ext uri="{BB962C8B-B14F-4D97-AF65-F5344CB8AC3E}">
        <p14:creationId xmlns:p14="http://schemas.microsoft.com/office/powerpoint/2010/main" val="135081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284" y="1520676"/>
            <a:ext cx="6878791" cy="5159093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139486"/>
            <a:ext cx="1988418" cy="12088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63190" y="139486"/>
            <a:ext cx="67808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Bakı, Xızı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Avtomatik (açılıb/bağlanan)</a:t>
            </a:r>
          </a:p>
          <a:p>
            <a:pPr algn="ctr"/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Geoten və Perqola sistemi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9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"/>
          <a:stretch/>
        </p:blipFill>
        <p:spPr>
          <a:xfrm>
            <a:off x="1039091" y="1317780"/>
            <a:ext cx="7221246" cy="5276984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96291" y="332509"/>
            <a:ext cx="7647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Qonaq evi – Mingecevir 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Avropa məhsulu, taxta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“Hebe Schiebe” s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ürmə sistemi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59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537" y="1616979"/>
            <a:ext cx="7155536" cy="4686839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00537" y="344385"/>
            <a:ext cx="7543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Qonaq evi –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Mingecevir 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Avropa məhsulu, taxta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“Hebe Schiebe” s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ürmə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sistemi</a:t>
            </a:r>
          </a:p>
        </p:txBody>
      </p:sp>
    </p:spTree>
    <p:extLst>
      <p:ext uri="{BB962C8B-B14F-4D97-AF65-F5344CB8AC3E}">
        <p14:creationId xmlns:p14="http://schemas.microsoft.com/office/powerpoint/2010/main" val="324650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1596736"/>
            <a:ext cx="9452068" cy="5139562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75657" y="510639"/>
            <a:ext cx="7968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ı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Veka pəncərələri, Alumil sistem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61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76" y="1801091"/>
            <a:ext cx="6279458" cy="50569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874" y="1616786"/>
            <a:ext cx="3926816" cy="5241214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82535" y="368135"/>
            <a:ext cx="7861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ı 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“Hebe Schiebe” s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ürmə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lumil 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sistem</a:t>
            </a:r>
          </a:p>
        </p:txBody>
      </p:sp>
    </p:spTree>
    <p:extLst>
      <p:ext uri="{BB962C8B-B14F-4D97-AF65-F5344CB8AC3E}">
        <p14:creationId xmlns:p14="http://schemas.microsoft.com/office/powerpoint/2010/main" val="8976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5" y="1982751"/>
            <a:ext cx="4273594" cy="46297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27" y="1936158"/>
            <a:ext cx="4973782" cy="4722911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31917" y="534391"/>
            <a:ext cx="7612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ı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Veka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pəncərələri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5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09" y="1690676"/>
            <a:ext cx="6491722" cy="5167323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04109" y="593767"/>
            <a:ext cx="7439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ı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Veka pəncərələri, Alumil sistem</a:t>
            </a:r>
          </a:p>
        </p:txBody>
      </p:sp>
    </p:spTree>
    <p:extLst>
      <p:ext uri="{BB962C8B-B14F-4D97-AF65-F5344CB8AC3E}">
        <p14:creationId xmlns:p14="http://schemas.microsoft.com/office/powerpoint/2010/main" val="90509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27" y="1883485"/>
            <a:ext cx="8321001" cy="4698918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94410" y="451263"/>
            <a:ext cx="7849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Turan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restoran–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ı 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Cəbhə və pəncərə 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18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723" y="1482436"/>
            <a:ext cx="4276727" cy="5250871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94410" y="249383"/>
            <a:ext cx="7849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ı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Cəbhə Fasad 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02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69" y="1537854"/>
            <a:ext cx="5261683" cy="5320146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84416" y="391887"/>
            <a:ext cx="7659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“Imparator”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satış mərkəzi,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ı 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Cəbhə Fasad işləri</a:t>
            </a:r>
          </a:p>
        </p:txBody>
      </p:sp>
    </p:spTree>
    <p:extLst>
      <p:ext uri="{BB962C8B-B14F-4D97-AF65-F5344CB8AC3E}">
        <p14:creationId xmlns:p14="http://schemas.microsoft.com/office/powerpoint/2010/main" val="203086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8" t="9390" r="13191"/>
          <a:stretch/>
        </p:blipFill>
        <p:spPr>
          <a:xfrm>
            <a:off x="5256508" y="1883196"/>
            <a:ext cx="5270904" cy="47971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66"/>
          <a:stretch/>
        </p:blipFill>
        <p:spPr>
          <a:xfrm>
            <a:off x="518336" y="1883197"/>
            <a:ext cx="4456620" cy="47971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841" y="127151"/>
            <a:ext cx="1804765" cy="10972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63190" y="237989"/>
            <a:ext cx="67808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Restoran Terrace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Bakı, Tele qüllə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/ Təhvil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verilib</a:t>
            </a:r>
            <a:endParaRPr lang="az-Latn-AZ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Avtomatik 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(açılıb/bağlanan)</a:t>
            </a:r>
          </a:p>
          <a:p>
            <a:pPr algn="ctr"/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Geoten və Perqola sistemi</a:t>
            </a:r>
          </a:p>
        </p:txBody>
      </p:sp>
    </p:spTree>
    <p:extLst>
      <p:ext uri="{BB962C8B-B14F-4D97-AF65-F5344CB8AC3E}">
        <p14:creationId xmlns:p14="http://schemas.microsoft.com/office/powerpoint/2010/main" val="106138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01" y="1859431"/>
            <a:ext cx="7970507" cy="4862958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188" y="108488"/>
            <a:ext cx="1758985" cy="10693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3055" y="290945"/>
            <a:ext cx="79109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Restoran Terrace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Bakı, Tele qüllə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Avtomatik (açılıb/bağlanan)</a:t>
            </a:r>
          </a:p>
          <a:p>
            <a:pPr algn="ctr"/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Geoten və Perqola sistemi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78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0" y="2225998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30" y="2225998"/>
            <a:ext cx="4972957" cy="43513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509" y="118703"/>
            <a:ext cx="1742182" cy="10591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29444" y="308758"/>
            <a:ext cx="66145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Restoran Terrace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Bakı, Tele qüllə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Avtomatik (açılıb/bağlanan)</a:t>
            </a:r>
          </a:p>
          <a:p>
            <a:pPr algn="ctr"/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Geoten və Perqola sistemi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38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223" y="1662545"/>
            <a:ext cx="6804774" cy="39040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07"/>
          <a:stretch/>
        </p:blipFill>
        <p:spPr>
          <a:xfrm>
            <a:off x="1431182" y="3493940"/>
            <a:ext cx="3040083" cy="33640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383" y="126649"/>
            <a:ext cx="1808136" cy="10992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53195" y="213756"/>
            <a:ext cx="65908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Restoran Terrace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Bakı, Tele qüllə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Avtomatik (açılıb/bağlanan)</a:t>
            </a:r>
          </a:p>
          <a:p>
            <a:pPr algn="ctr"/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Geoten və Perqola sistemi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1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608" y="2272527"/>
            <a:ext cx="6272198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8" y="2238327"/>
            <a:ext cx="5116461" cy="43855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94" y="139222"/>
            <a:ext cx="1906292" cy="115893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00696" y="139222"/>
            <a:ext cx="6543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Restoran Terrace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Bakı, Tele qüllə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Avtomatik (açılıb/bağlanan)</a:t>
            </a:r>
          </a:p>
          <a:p>
            <a:pPr algn="ctr"/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Geoten və Perqola sistemi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82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118" y="3512727"/>
            <a:ext cx="6607944" cy="33452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53" y="1917944"/>
            <a:ext cx="3705041" cy="49400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742" y="144380"/>
            <a:ext cx="1952640" cy="11871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36322" y="344384"/>
            <a:ext cx="65076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Restoran Terrace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Bakı, Tele qüllə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Avtomatik (açılıb/bağlanan)</a:t>
            </a:r>
          </a:p>
          <a:p>
            <a:pPr algn="ctr"/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Geoten və Perqola sistemi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32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7322" y="609600"/>
            <a:ext cx="7646680" cy="13208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Calibri Light" panose="020F0302020204030204" pitchFamily="34" charset="0"/>
              </a:rPr>
              <a:t>X</a:t>
            </a:r>
            <a:r>
              <a:rPr lang="az-Latn-AZ" sz="4000" b="1" dirty="0" smtClean="0">
                <a:latin typeface="Calibri Light" panose="020F0302020204030204" pitchFamily="34" charset="0"/>
              </a:rPr>
              <a:t>i</a:t>
            </a:r>
            <a:r>
              <a:rPr lang="en-US" sz="4000" b="1" dirty="0" smtClean="0">
                <a:latin typeface="Calibri Light" panose="020F0302020204030204" pitchFamily="34" charset="0"/>
              </a:rPr>
              <a:t>d</a:t>
            </a:r>
            <a:r>
              <a:rPr lang="az-Latn-AZ" sz="4000" b="1" dirty="0" smtClean="0">
                <a:latin typeface="Calibri Light" panose="020F0302020204030204" pitchFamily="34" charset="0"/>
              </a:rPr>
              <a:t>mətlərimiz</a:t>
            </a:r>
            <a:endParaRPr lang="ru-RU" sz="4000" b="1" dirty="0">
              <a:latin typeface="Calibri Light" panose="020F03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7322" y="2160589"/>
            <a:ext cx="7646680" cy="3880773"/>
          </a:xfrm>
        </p:spPr>
        <p:txBody>
          <a:bodyPr/>
          <a:lstStyle/>
          <a:p>
            <a:r>
              <a:rPr lang="az-Latn-AZ" b="1" dirty="0" smtClean="0">
                <a:latin typeface="Calibri Light" panose="020F0302020204030204" pitchFamily="34" charset="0"/>
              </a:rPr>
              <a:t>Pəncərə sistemləri</a:t>
            </a:r>
          </a:p>
          <a:p>
            <a:r>
              <a:rPr lang="az-Latn-AZ" b="1" dirty="0" smtClean="0">
                <a:latin typeface="Calibri Light" panose="020F0302020204030204" pitchFamily="34" charset="0"/>
              </a:rPr>
              <a:t>Fasad sistemləri</a:t>
            </a:r>
          </a:p>
          <a:p>
            <a:r>
              <a:rPr lang="az-Latn-AZ" b="1" dirty="0" smtClean="0">
                <a:latin typeface="Calibri Light" panose="020F0302020204030204" pitchFamily="34" charset="0"/>
              </a:rPr>
              <a:t>Məhəccər </a:t>
            </a:r>
            <a:r>
              <a:rPr lang="az-Latn-AZ" b="1" dirty="0" smtClean="0">
                <a:latin typeface="Calibri Light" panose="020F0302020204030204" pitchFamily="34" charset="0"/>
              </a:rPr>
              <a:t>( Perila ) sistemləri</a:t>
            </a:r>
          </a:p>
          <a:p>
            <a:r>
              <a:rPr lang="az-Latn-AZ" b="1" dirty="0" smtClean="0">
                <a:latin typeface="Calibri Light" panose="020F0302020204030204" pitchFamily="34" charset="0"/>
              </a:rPr>
              <a:t>Tend Perqola sistemləri</a:t>
            </a:r>
          </a:p>
          <a:p>
            <a:r>
              <a:rPr lang="az-Latn-AZ" b="1" dirty="0" smtClean="0">
                <a:latin typeface="Calibri Light" panose="020F0302020204030204" pitchFamily="34" charset="0"/>
              </a:rPr>
              <a:t>Cambalkon</a:t>
            </a:r>
          </a:p>
          <a:p>
            <a:r>
              <a:rPr lang="az-Latn-AZ" b="1" dirty="0" smtClean="0">
                <a:latin typeface="Calibri Light" panose="020F0302020204030204" pitchFamily="34" charset="0"/>
              </a:rPr>
              <a:t>Besedka və Qış bağları</a:t>
            </a:r>
            <a:endParaRPr lang="ru-RU" b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3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4" y="1588298"/>
            <a:ext cx="3233134" cy="50771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823" y="1537134"/>
            <a:ext cx="3936186" cy="52482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512" y="145233"/>
            <a:ext cx="1834894" cy="11155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7569" y="249382"/>
            <a:ext cx="66264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Restoran Terrace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Bakı, Tele qüllə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Kompozit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panel –kabinlər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06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16" y="1296113"/>
            <a:ext cx="7260346" cy="543355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063" y="146293"/>
            <a:ext cx="2021305" cy="12288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00696" y="146293"/>
            <a:ext cx="6543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Jaguar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/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Range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Rover-Land Rover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Bakı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k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ompozit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panel və cəbhə 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53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9250"/>
            <a:ext cx="6408574" cy="3403654"/>
          </a:xfrm>
        </p:spPr>
      </p:pic>
      <p:sp>
        <p:nvSpPr>
          <p:cNvPr id="6" name="Прямоугольник 5"/>
          <p:cNvSpPr/>
          <p:nvPr/>
        </p:nvSpPr>
        <p:spPr>
          <a:xfrm>
            <a:off x="4465320" y="2743200"/>
            <a:ext cx="5131293" cy="259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20" y="2743200"/>
            <a:ext cx="5980727" cy="28034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705" y="159057"/>
            <a:ext cx="1777776" cy="108080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58192" y="159057"/>
            <a:ext cx="6685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Jaguar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/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Range Rover-Land Rover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Bakı 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kompozit 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panel və cəbhə 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18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54" y="1555731"/>
            <a:ext cx="7223384" cy="5101515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564" y="106138"/>
            <a:ext cx="1716889" cy="10437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37558" y="320634"/>
            <a:ext cx="6743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Jaguar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/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Range Rover-Land Rover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Bakı / Təhvil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verilib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i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 prosesi)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kompozit 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panel və cəbhə 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21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93" y="2260987"/>
            <a:ext cx="1719738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799" y="2002225"/>
            <a:ext cx="7077075" cy="4610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618" y="132998"/>
            <a:ext cx="1616140" cy="9825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20042" y="356260"/>
            <a:ext cx="7623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Jaguar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/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Range Rover-Land Rover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Bakı 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kompozit 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panel və cəbhə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90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236" y="1884430"/>
            <a:ext cx="3507785" cy="46785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33" y="1879716"/>
            <a:ext cx="4348086" cy="46832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987" y="114313"/>
            <a:ext cx="1657862" cy="100790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66306" y="344384"/>
            <a:ext cx="7077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Jaguar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/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Range Rover-Land Rover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Bakı / Təhvil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verilib</a:t>
            </a:r>
            <a:endParaRPr lang="az-Latn-AZ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Alüminium ofis arakəsmələri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85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3" y="1649944"/>
            <a:ext cx="5080860" cy="50530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454" y="1655898"/>
            <a:ext cx="3600124" cy="50471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198" y="109829"/>
            <a:ext cx="1636011" cy="9946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58192" y="356261"/>
            <a:ext cx="6685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Jaguar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/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Range Rover-Land Rover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Bakı / Təhvil verilib</a:t>
            </a:r>
            <a:endParaRPr lang="az-Latn-AZ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Alüminium ofis arakəsmələri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47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88" y="1146877"/>
            <a:ext cx="5539261" cy="34170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1" y="3701759"/>
            <a:ext cx="6809734" cy="29792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136" y="97991"/>
            <a:ext cx="1725271" cy="10488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12571" y="206477"/>
            <a:ext cx="6531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Neptun Market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Bakı,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Binəqədi 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Kompozit  panel və cəbhə 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89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93" y="137405"/>
            <a:ext cx="1885627" cy="114637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39" y="4229015"/>
            <a:ext cx="5375561" cy="26289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9" y="1487836"/>
            <a:ext cx="8418401" cy="324709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83823" y="308759"/>
            <a:ext cx="64601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Neptun Market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Bakı, Binəqədi 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Kompozit  panel və cəbhə 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29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00" y="1829596"/>
            <a:ext cx="7065227" cy="47072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61" y="119791"/>
            <a:ext cx="1867857" cy="11355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02327" y="486889"/>
            <a:ext cx="7841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/ Təhvil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Hovuz üstünün avtomatik 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açılıb-bağlanması</a:t>
            </a:r>
            <a:b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</a:b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Perqola sistemi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43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7967489"/>
              </p:ext>
            </p:extLst>
          </p:nvPr>
        </p:nvGraphicFramePr>
        <p:xfrm>
          <a:off x="677863" y="1258784"/>
          <a:ext cx="8549439" cy="4762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506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4" y="2285717"/>
            <a:ext cx="6096377" cy="45722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19" y="2728452"/>
            <a:ext cx="5484723" cy="37433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808" y="124750"/>
            <a:ext cx="2089134" cy="12700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53195" y="237507"/>
            <a:ext cx="65908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 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Hovuz üstünün avtomatik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açılıb-bağlanması </a:t>
            </a:r>
            <a:b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</a:b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Perqola 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sistemi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44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9"/>
          <a:stretch/>
        </p:blipFill>
        <p:spPr>
          <a:xfrm>
            <a:off x="898681" y="1867567"/>
            <a:ext cx="7857862" cy="4724961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527" y="146089"/>
            <a:ext cx="1869659" cy="11366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9434" y="439387"/>
            <a:ext cx="69945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 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Hovuz üstünün avtomatik açılıb-bağlanması</a:t>
            </a:r>
          </a:p>
          <a:p>
            <a:pPr algn="ctr"/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Perqola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sistemi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62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5" y="1815395"/>
            <a:ext cx="4180469" cy="485342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767" y="1815395"/>
            <a:ext cx="3997456" cy="48534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125" y="131559"/>
            <a:ext cx="1644559" cy="99981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2219" y="380011"/>
            <a:ext cx="8021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Piknik restoran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Bakı,Neftçilər m/s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algn="ctr"/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Tam tikilib, təhvil verilib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5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5" b="9206"/>
          <a:stretch/>
        </p:blipFill>
        <p:spPr>
          <a:xfrm>
            <a:off x="605682" y="1800492"/>
            <a:ext cx="7856393" cy="4902862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76" y="150024"/>
            <a:ext cx="1735810" cy="10552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83672" y="512622"/>
            <a:ext cx="8021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Piknik restoran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Bakı,Neftçilər m/s</a:t>
            </a:r>
          </a:p>
          <a:p>
            <a:pPr algn="ctr"/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Tam tikilib, təhvil verilib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7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25" y="1774676"/>
            <a:ext cx="5236041" cy="50833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90" y="1774675"/>
            <a:ext cx="3923217" cy="51014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380" y="87840"/>
            <a:ext cx="1805695" cy="10977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9709" y="403761"/>
            <a:ext cx="8354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Piknik restoran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Bakı,Neftçilər m/s</a:t>
            </a:r>
          </a:p>
          <a:p>
            <a:pPr algn="ctr"/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Tam tikilib, təhvil verilib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24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302" y="2153264"/>
            <a:ext cx="3541629" cy="47221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44" y="2153264"/>
            <a:ext cx="6103441" cy="47047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77" y="132735"/>
            <a:ext cx="1753143" cy="10658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07127" y="285009"/>
            <a:ext cx="7536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Piknik restoran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Bakı,Neftçilər m/s</a:t>
            </a:r>
          </a:p>
          <a:p>
            <a:pPr algn="ctr"/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Tam tikilib, təhvil verilib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04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775" y="1603253"/>
            <a:ext cx="3823419" cy="5097893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560" y="161881"/>
            <a:ext cx="1773130" cy="10779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11382" y="377706"/>
            <a:ext cx="7827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Piknik restoran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Bakı,Neftçilər m/s</a:t>
            </a:r>
          </a:p>
          <a:p>
            <a:pPr algn="ctr"/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Tam tikilib, təhvil verilib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48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7" y="2461638"/>
            <a:ext cx="5861816" cy="43963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48"/>
          <a:stretch/>
        </p:blipFill>
        <p:spPr>
          <a:xfrm>
            <a:off x="6597849" y="3385236"/>
            <a:ext cx="4553562" cy="34727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811" y="125361"/>
            <a:ext cx="1833201" cy="11145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08909" y="356261"/>
            <a:ext cx="7135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Piknik restoran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Bakı,Neftçilər m/s</a:t>
            </a:r>
          </a:p>
          <a:p>
            <a:pPr algn="ctr"/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Tam tikilib, təhvil verilib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79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935" y="2525137"/>
            <a:ext cx="5290358" cy="39538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0" y="2519168"/>
            <a:ext cx="5279755" cy="39598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520" y="124254"/>
            <a:ext cx="1860517" cy="11311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79419" y="368135"/>
            <a:ext cx="7564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Piknik restoran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Bakı,Neftçilər m/s</a:t>
            </a:r>
          </a:p>
          <a:p>
            <a:pPr algn="ctr"/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Tam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tikilib, 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təhvil verilib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47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90" y="1543225"/>
            <a:ext cx="6745404" cy="5059053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087" y="125045"/>
            <a:ext cx="1868100" cy="11357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43891" y="356261"/>
            <a:ext cx="7800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Piknik restoran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Bakı,Neftçilər m/s</a:t>
            </a:r>
          </a:p>
          <a:p>
            <a:pPr algn="ctr"/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Tam tikilib, təhvil verilib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0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44" y="1710046"/>
            <a:ext cx="7640665" cy="496388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994" y="93814"/>
            <a:ext cx="1860596" cy="11311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80655" y="391886"/>
            <a:ext cx="80633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Neo Kids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– Bak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ı, Karl marks 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Alüminium izosistem və cəbhə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Kompozit panel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95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0" r="20044"/>
          <a:stretch/>
        </p:blipFill>
        <p:spPr>
          <a:xfrm>
            <a:off x="4215693" y="2085903"/>
            <a:ext cx="2200760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5" y="2085903"/>
            <a:ext cx="3892655" cy="46872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483" y="1297575"/>
            <a:ext cx="2819404" cy="54756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9" r="14365"/>
          <a:stretch/>
        </p:blipFill>
        <p:spPr>
          <a:xfrm>
            <a:off x="6676408" y="2084207"/>
            <a:ext cx="1941120" cy="43530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669" y="96983"/>
            <a:ext cx="1595215" cy="9698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10145" y="399804"/>
            <a:ext cx="7633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Piknik restoran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Bakı,Neftçilər m/s</a:t>
            </a:r>
          </a:p>
          <a:p>
            <a:pPr algn="ctr"/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Tam tikilib, təhvil verilib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4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6" r="14463" b="17966"/>
          <a:stretch/>
        </p:blipFill>
        <p:spPr>
          <a:xfrm>
            <a:off x="345659" y="3369108"/>
            <a:ext cx="3671219" cy="33909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218" y="2928345"/>
            <a:ext cx="3863667" cy="38317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225" y="2406702"/>
            <a:ext cx="3142596" cy="43533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407" y="161808"/>
            <a:ext cx="1693686" cy="10296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43891" y="821380"/>
            <a:ext cx="7800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Piknik restoran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Bakı,Neftçilər m/s</a:t>
            </a:r>
          </a:p>
          <a:p>
            <a:pPr algn="ctr"/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Tam tikilib, təhvil verilib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22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50" y="1237220"/>
            <a:ext cx="4695061" cy="35733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164" y="3967317"/>
            <a:ext cx="5030591" cy="28906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5" y="1237220"/>
            <a:ext cx="3957484" cy="257236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64" y="114812"/>
            <a:ext cx="1676400" cy="10191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86940" y="296883"/>
            <a:ext cx="6757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Alüminium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Skylight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cəbhə sistemi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71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44" y="1321732"/>
            <a:ext cx="8566372" cy="5429391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294" y="141129"/>
            <a:ext cx="1659331" cy="10087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15097" y="404368"/>
            <a:ext cx="45679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Alüminium Skylight cəbhə sistemi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129" y="1607128"/>
            <a:ext cx="3500193" cy="35001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6" y="1772207"/>
            <a:ext cx="3001632" cy="40021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39" y="4066925"/>
            <a:ext cx="3682961" cy="27221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599" y="146906"/>
            <a:ext cx="1460091" cy="8876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61309" y="332509"/>
            <a:ext cx="6982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Bakı,28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May,5N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Çay fabrikasının yanı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algn="ctr"/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Tam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tikilib, 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təhvil verilib</a:t>
            </a:r>
          </a:p>
        </p:txBody>
      </p:sp>
    </p:spTree>
    <p:extLst>
      <p:ext uri="{BB962C8B-B14F-4D97-AF65-F5344CB8AC3E}">
        <p14:creationId xmlns:p14="http://schemas.microsoft.com/office/powerpoint/2010/main" val="118069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157" y="1762567"/>
            <a:ext cx="3129499" cy="4987250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011" y="1762567"/>
            <a:ext cx="3740437" cy="498725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35" y="164633"/>
            <a:ext cx="1643461" cy="9991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32561" y="368135"/>
            <a:ext cx="69114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Mala Praqa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,Yay studiyası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Metal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konstruksiya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işi ( tam tikilib,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təhvil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verilib )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6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54" y="2586713"/>
            <a:ext cx="5478073" cy="410855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9" b="5263"/>
          <a:stretch/>
        </p:blipFill>
        <p:spPr>
          <a:xfrm>
            <a:off x="6179126" y="2506815"/>
            <a:ext cx="3948985" cy="418845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143" y="182806"/>
            <a:ext cx="1522413" cy="9255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83673" y="571997"/>
            <a:ext cx="8160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Mala Praqa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,Yay studiyası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Metal konstruksiya işi ( tam tikilib, təhvil verilib )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69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2" y="1278098"/>
            <a:ext cx="4166169" cy="33779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78631" y="2727702"/>
            <a:ext cx="2046938" cy="1782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53" y="2704010"/>
            <a:ext cx="3115492" cy="4153990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996" y="3126900"/>
            <a:ext cx="4181941" cy="3731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327" y="110601"/>
            <a:ext cx="1595365" cy="96990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51314" y="273132"/>
            <a:ext cx="6792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Mala Praqa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,Yay studiyası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Metal konstruksiya işi ( tam tikilib, təhvil verilib )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98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215" y="2029058"/>
            <a:ext cx="5382257" cy="482894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3" y="2029058"/>
            <a:ext cx="4146752" cy="38566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445" y="73096"/>
            <a:ext cx="1588926" cy="9659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34442" y="285008"/>
            <a:ext cx="6709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Mala Praqa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,Yay studiyası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Metal konstruksiya işi ( tam tikilib, təhvil verilib )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42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575" y="2637526"/>
            <a:ext cx="5516459" cy="41373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18986" r="4900" b="7774"/>
          <a:stretch/>
        </p:blipFill>
        <p:spPr>
          <a:xfrm>
            <a:off x="471055" y="3528980"/>
            <a:ext cx="5012762" cy="3132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853" y="1893952"/>
            <a:ext cx="2501238" cy="24908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210" y="76516"/>
            <a:ext cx="1742824" cy="10595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7569" y="320634"/>
            <a:ext cx="66264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Mala Praqa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,Yay studiyası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Metal konstruksiya işi ( tam tikilib, təhvil verilib )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69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795" y="1775662"/>
            <a:ext cx="3615682" cy="48945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53" y="1925056"/>
            <a:ext cx="3837340" cy="45957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580" y="108488"/>
            <a:ext cx="1767981" cy="10748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5034" y="325281"/>
            <a:ext cx="7908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Neo Kids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– Bak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ı, Karl marks / Təhvil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verilib</a:t>
            </a:r>
            <a:endParaRPr lang="az-Latn-AZ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Metal konstruksiya 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23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6" y="1662545"/>
            <a:ext cx="6664468" cy="4998352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649" y="110309"/>
            <a:ext cx="1641659" cy="9980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53195" y="451262"/>
            <a:ext cx="6590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Mala Praqa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,Yay studiyası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Metal konstruksiya işi ( tam tikilib, təhvil verilib )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15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59" y="2320682"/>
            <a:ext cx="6341776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982" y="1698273"/>
            <a:ext cx="2909688" cy="49737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667" y="109458"/>
            <a:ext cx="1574693" cy="9573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1943" y="427512"/>
            <a:ext cx="66620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Mala Praqa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,Yay studiyası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Bakı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Geoten sistemi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Metal konstruksiya işi ( tam tikilib, təhvil verilib )</a:t>
            </a:r>
          </a:p>
          <a:p>
            <a:pPr algn="ctr"/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67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745" y="99971"/>
            <a:ext cx="1546512" cy="940209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" b="11028"/>
          <a:stretch/>
        </p:blipFill>
        <p:spPr>
          <a:xfrm>
            <a:off x="374072" y="2078180"/>
            <a:ext cx="7287491" cy="4655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2078179"/>
            <a:ext cx="3491345" cy="46551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46909" y="368137"/>
            <a:ext cx="7897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aku Castle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Bakı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algn="ctr"/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Tam 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tikilib təhvil verilib</a:t>
            </a:r>
          </a:p>
        </p:txBody>
      </p:sp>
    </p:spTree>
    <p:extLst>
      <p:ext uri="{BB962C8B-B14F-4D97-AF65-F5344CB8AC3E}">
        <p14:creationId xmlns:p14="http://schemas.microsoft.com/office/powerpoint/2010/main" val="2430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5" y="2374437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25" y="1558463"/>
            <a:ext cx="3701895" cy="5167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648" y="1441830"/>
            <a:ext cx="3517126" cy="52839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605" y="124692"/>
            <a:ext cx="1618003" cy="9836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12571" y="261257"/>
            <a:ext cx="6531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Baku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Castle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 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Məhəccər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19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" b="6610"/>
          <a:stretch/>
        </p:blipFill>
        <p:spPr>
          <a:xfrm>
            <a:off x="2826327" y="1289654"/>
            <a:ext cx="4884080" cy="5448928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809" y="123985"/>
            <a:ext cx="1733109" cy="10536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48197" y="249383"/>
            <a:ext cx="6495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Baku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Castle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 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Dəmir konstruksiya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93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65" y="2186147"/>
            <a:ext cx="246048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186147"/>
            <a:ext cx="3827260" cy="45533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3" y="2304435"/>
            <a:ext cx="4215856" cy="44350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009" y="128766"/>
            <a:ext cx="1565724" cy="9518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73184" y="320634"/>
            <a:ext cx="6970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 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Metal konstruksiya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94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808728"/>
            <a:ext cx="6525038" cy="489377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013" y="1778741"/>
            <a:ext cx="3692824" cy="492376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054" y="128948"/>
            <a:ext cx="1645621" cy="10004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31325" y="261257"/>
            <a:ext cx="6412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Xəzri restoranı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Bakı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Besedka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( tam tikilib, təhvil verilib )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38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82" y="1730877"/>
            <a:ext cx="3740727" cy="49876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549" y="2774194"/>
            <a:ext cx="5779523" cy="39443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901" y="123252"/>
            <a:ext cx="1574794" cy="9574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09455" y="273132"/>
            <a:ext cx="6234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Xəzri restoranı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Bakı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Besedka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( tam tikilib, təhvil verilib )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13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416" y="2039217"/>
            <a:ext cx="4611621" cy="48187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352" y="136983"/>
            <a:ext cx="1574996" cy="9575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02327" y="391886"/>
            <a:ext cx="78416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Xəzri restoranı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Bakı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Besedka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am tikilib, 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təhvil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verilib )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22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1" y="1659287"/>
            <a:ext cx="7912016" cy="508062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883" y="106844"/>
            <a:ext cx="1624571" cy="9876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79865" y="29538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“Wall street” karaoke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Besedka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 t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am tikilib, 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təhvil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verilib)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56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22" y="1709305"/>
            <a:ext cx="5742978" cy="47568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580" y="108488"/>
            <a:ext cx="1767981" cy="10748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55023" y="368135"/>
            <a:ext cx="82889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Neo Kids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– Bak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ı, Karl marks 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Alüminium izosistem və cəbhə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Fasad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Kompozit panel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Metal konstruksiya işləri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75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62" y="2141210"/>
            <a:ext cx="3241820" cy="45342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221" y="1788076"/>
            <a:ext cx="2555179" cy="48873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239" y="2134134"/>
            <a:ext cx="3405977" cy="45413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763" y="152430"/>
            <a:ext cx="1601213" cy="9734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53195" y="427513"/>
            <a:ext cx="6590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W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all street” karaoke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/ T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ə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hvil verilib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Məhəccər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24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85" y="2294105"/>
            <a:ext cx="4056796" cy="4563895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308" y="2294105"/>
            <a:ext cx="2976454" cy="45638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014" y="133739"/>
            <a:ext cx="1793931" cy="10906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43200" y="391886"/>
            <a:ext cx="64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Ay İşığı restoranı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/ Təhvil verilib</a:t>
            </a:r>
            <a:endParaRPr lang="az-Latn-AZ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algn="ctr"/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Mühafizə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üçün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kabina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Metal konstruksiya və malyar işi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4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01" y="1714354"/>
            <a:ext cx="2766390" cy="492351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44" y="1714354"/>
            <a:ext cx="4901727" cy="37440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24463"/>
          <a:stretch/>
        </p:blipFill>
        <p:spPr>
          <a:xfrm>
            <a:off x="7983380" y="4326874"/>
            <a:ext cx="3529747" cy="25311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836" y="99482"/>
            <a:ext cx="1636680" cy="9950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12571" y="314740"/>
            <a:ext cx="6531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Ay İşığı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Besedka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( tam tikilib, təhvil verilib )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00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309" y="2382983"/>
            <a:ext cx="4857789" cy="43517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16" y="2076557"/>
            <a:ext cx="4156011" cy="46581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113" y="108311"/>
            <a:ext cx="1622157" cy="9861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38203" y="344384"/>
            <a:ext cx="63057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Ay İşığı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 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Besedka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 tam tikilib, 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təhvil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verilib )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71" y="3090529"/>
            <a:ext cx="7828349" cy="36206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873" y="1711740"/>
            <a:ext cx="4454472" cy="44544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164" y="160031"/>
            <a:ext cx="1497463" cy="9103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4421" y="403761"/>
            <a:ext cx="7469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“P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romenade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hotel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Bakı 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Skylight Aluminium cəbhə və metal kostruksiya 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84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13" y="1745117"/>
            <a:ext cx="3014305" cy="49550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314" y="1745117"/>
            <a:ext cx="2787202" cy="49550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350" y="120494"/>
            <a:ext cx="1556541" cy="9463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71948" y="403761"/>
            <a:ext cx="64720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“P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romenade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hotel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 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Hərəkətli günəş qırıcıları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83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89" y="1297482"/>
            <a:ext cx="4065776" cy="54210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065" y="1297482"/>
            <a:ext cx="4347275" cy="43472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055" y="142537"/>
            <a:ext cx="1663954" cy="10116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22566" y="249383"/>
            <a:ext cx="6721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Yaşayış binası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Bakı,8 mk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Veka Pəncərələri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14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91" y="1336201"/>
            <a:ext cx="8021546" cy="538760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538" y="110838"/>
            <a:ext cx="1595215" cy="9698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24447" y="296883"/>
            <a:ext cx="6519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Gəncə,Hacı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kənd / Təhvil verilib</a:t>
            </a:r>
            <a:endParaRPr lang="az-Latn-AZ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Veka pəncərələri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14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7" y="2035581"/>
            <a:ext cx="8444463" cy="4689693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025" y="121638"/>
            <a:ext cx="1623024" cy="9867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32561" y="261257"/>
            <a:ext cx="69114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Bakı,Badamdar / Təhvil verilib 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seramoqranit və alüminium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izosistem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98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23" y="1824450"/>
            <a:ext cx="4447048" cy="48386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29" y="2067850"/>
            <a:ext cx="6191237" cy="45952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346" y="179253"/>
            <a:ext cx="1681832" cy="10224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85060" y="403761"/>
            <a:ext cx="6958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ı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Veka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pəncərələri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54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81" y="1623984"/>
            <a:ext cx="6158017" cy="461851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67" y="1476769"/>
            <a:ext cx="3167080" cy="476572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219" y="94589"/>
            <a:ext cx="1757798" cy="10686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40031" y="320634"/>
            <a:ext cx="8003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Neo Kids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– Bak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ı, Karl marks 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Paslanmaz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metaldan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məhəccərlər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66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r="7582"/>
          <a:stretch/>
        </p:blipFill>
        <p:spPr>
          <a:xfrm>
            <a:off x="1806985" y="1772133"/>
            <a:ext cx="6337365" cy="49233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02" y="182178"/>
            <a:ext cx="1614601" cy="9816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10691" y="368135"/>
            <a:ext cx="67333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ı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Veka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pəncərələri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31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231" y="1747473"/>
            <a:ext cx="4164660" cy="4848009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90" y="146800"/>
            <a:ext cx="1717493" cy="10441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565" y="1778318"/>
            <a:ext cx="3995004" cy="48171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93818" y="308759"/>
            <a:ext cx="6650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Şəmkir 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Alüminium cəbhə 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49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2" y="1579728"/>
            <a:ext cx="4926210" cy="507441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791" y="1579729"/>
            <a:ext cx="2721057" cy="51008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11" y="1579729"/>
            <a:ext cx="2464015" cy="50706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781" y="152975"/>
            <a:ext cx="1744828" cy="10607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88821" y="273133"/>
            <a:ext cx="65551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Şəmkir 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seramoqranit və alüminium izo sistem işləri</a:t>
            </a:r>
          </a:p>
        </p:txBody>
      </p:sp>
    </p:spTree>
    <p:extLst>
      <p:ext uri="{BB962C8B-B14F-4D97-AF65-F5344CB8AC3E}">
        <p14:creationId xmlns:p14="http://schemas.microsoft.com/office/powerpoint/2010/main" val="329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018" y="429491"/>
            <a:ext cx="8839200" cy="1011381"/>
          </a:xfrm>
        </p:spPr>
        <p:txBody>
          <a:bodyPr>
            <a:no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Şəmkir </a:t>
            </a:r>
            <a:br>
              <a:rPr lang="az-Latn-AZ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</a:br>
            <a:r>
              <a:rPr lang="az-Latn-AZ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seramoqranit və alüminium izo sistem işləri</a:t>
            </a:r>
            <a:br>
              <a:rPr lang="az-Latn-AZ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</a:b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619" y="1563467"/>
            <a:ext cx="5520990" cy="518369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781" y="152975"/>
            <a:ext cx="1744828" cy="106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150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3" y="1911927"/>
            <a:ext cx="5509508" cy="483612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127" y="1911928"/>
            <a:ext cx="2967621" cy="48361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287" y="142236"/>
            <a:ext cx="1725877" cy="10492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88821" y="344385"/>
            <a:ext cx="65551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Gəncə şəhəri 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Veka pəncərələri</a:t>
            </a:r>
          </a:p>
        </p:txBody>
      </p:sp>
    </p:spTree>
    <p:extLst>
      <p:ext uri="{BB962C8B-B14F-4D97-AF65-F5344CB8AC3E}">
        <p14:creationId xmlns:p14="http://schemas.microsoft.com/office/powerpoint/2010/main" val="36984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720" y="1361078"/>
            <a:ext cx="4378588" cy="53029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060" y="1679733"/>
            <a:ext cx="4839063" cy="37583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30387"/>
            <a:ext cx="1647752" cy="100175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00696" y="273133"/>
            <a:ext cx="6543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Mədəniyyət sarayı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Gəncə şəhəri 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Veka pəncərələri</a:t>
            </a:r>
          </a:p>
        </p:txBody>
      </p:sp>
    </p:spTree>
    <p:extLst>
      <p:ext uri="{BB962C8B-B14F-4D97-AF65-F5344CB8AC3E}">
        <p14:creationId xmlns:p14="http://schemas.microsoft.com/office/powerpoint/2010/main" val="317636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397" y="2109090"/>
            <a:ext cx="4776296" cy="45474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08" y="2185802"/>
            <a:ext cx="3233474" cy="4470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764" y="137870"/>
            <a:ext cx="1666301" cy="101303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1943" y="320635"/>
            <a:ext cx="6662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Prime Hospital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Bakı 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Alüminium izosistem və cəbhə 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831" y="1527029"/>
            <a:ext cx="5615223" cy="5104749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745" y="170481"/>
            <a:ext cx="1519773" cy="9239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55965" y="392156"/>
            <a:ext cx="8188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La Reine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gözəllik salonu-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Bakı 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Sürgülü – Cambalkon sistemi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38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598" y="2017831"/>
            <a:ext cx="6206441" cy="33438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4" y="2696704"/>
            <a:ext cx="5332601" cy="39994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497" y="129031"/>
            <a:ext cx="1861542" cy="11317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29444" y="320635"/>
            <a:ext cx="6614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Gənclər Evi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Biləsuvar rayonu 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seramoqranit və cəbhə sistemləri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46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04" y="1136075"/>
            <a:ext cx="3501881" cy="46691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2" b="9392"/>
          <a:stretch/>
        </p:blipFill>
        <p:spPr>
          <a:xfrm>
            <a:off x="7286253" y="3806431"/>
            <a:ext cx="4235399" cy="29759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83" y="3656107"/>
            <a:ext cx="4168373" cy="3126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489" y="69275"/>
            <a:ext cx="1754737" cy="1066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75065" y="308759"/>
            <a:ext cx="67689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Gənclər Evi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Biləsuvar rayonu 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seramoqranit və cəbhə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sistemləri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Alüminium ofis arakəsmələri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56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2" y="1590995"/>
            <a:ext cx="4184481" cy="52205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536" y="1590995"/>
            <a:ext cx="2536842" cy="52205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161" y="1590995"/>
            <a:ext cx="3884159" cy="52205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93" y="137101"/>
            <a:ext cx="1839383" cy="11182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50026" y="368135"/>
            <a:ext cx="81939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Neo Kids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– Bak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ı, Karl marks 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Metal konstruksiyadan besedka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Alüminium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izosistem və cəbhə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Fasad Kompozit panel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az-Latn-AZ" dirty="0"/>
          </a:p>
        </p:txBody>
      </p:sp>
    </p:spTree>
    <p:extLst>
      <p:ext uri="{BB962C8B-B14F-4D97-AF65-F5344CB8AC3E}">
        <p14:creationId xmlns:p14="http://schemas.microsoft.com/office/powerpoint/2010/main" val="361024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9" y="1567144"/>
            <a:ext cx="7950050" cy="51107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035" y="132223"/>
            <a:ext cx="1556877" cy="94651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43890" y="312334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Gənclər Evi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Biləsuvar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rayonu 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seramoqranit və cəbhə sistemləri</a:t>
            </a:r>
          </a:p>
        </p:txBody>
      </p:sp>
    </p:spTree>
    <p:extLst>
      <p:ext uri="{BB962C8B-B14F-4D97-AF65-F5344CB8AC3E}">
        <p14:creationId xmlns:p14="http://schemas.microsoft.com/office/powerpoint/2010/main" val="193242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27" y="1508636"/>
            <a:ext cx="3573300" cy="52507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22" y="1291679"/>
            <a:ext cx="3731548" cy="54677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035" y="132223"/>
            <a:ext cx="1556877" cy="9465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5039" y="344385"/>
            <a:ext cx="7718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Theatrum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Bakı, torqovı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küçəsi 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Alüminium izosistem və metal konstruksiya işi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61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9" y="1313689"/>
            <a:ext cx="7254379" cy="5440785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10" y="118350"/>
            <a:ext cx="1446122" cy="8791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38151" y="296883"/>
            <a:ext cx="8205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Private stake house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Bakı / Təhvil verilib</a:t>
            </a:r>
            <a:endParaRPr lang="az-Latn-AZ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Perqola və geoten sistemi</a:t>
            </a:r>
          </a:p>
        </p:txBody>
      </p:sp>
    </p:spTree>
    <p:extLst>
      <p:ext uri="{BB962C8B-B14F-4D97-AF65-F5344CB8AC3E}">
        <p14:creationId xmlns:p14="http://schemas.microsoft.com/office/powerpoint/2010/main" val="20908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" y="1987636"/>
            <a:ext cx="5964288" cy="46249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37" y="1468463"/>
            <a:ext cx="3130779" cy="51376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54983"/>
            <a:ext cx="1621478" cy="9857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25683" y="570017"/>
            <a:ext cx="7018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Chill out restoran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Bakı 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Perqola və geoten sistemi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95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27" y="1796775"/>
            <a:ext cx="5996555" cy="449741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636" y="204560"/>
            <a:ext cx="1676871" cy="10194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04457" y="356260"/>
            <a:ext cx="3774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Kompozit panel işi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32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291" y="1722834"/>
            <a:ext cx="3393118" cy="49205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26" y="1740632"/>
            <a:ext cx="2932233" cy="49027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40739"/>
            <a:ext cx="1625640" cy="9883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55668" y="273133"/>
            <a:ext cx="7588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Hotel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Gəncə 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kompozit 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panel və cəbhə sistemi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32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73" y="1394099"/>
            <a:ext cx="4007719" cy="54639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87" y="1427018"/>
            <a:ext cx="3484026" cy="543098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316" y="168249"/>
            <a:ext cx="1569147" cy="9539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08810" y="285009"/>
            <a:ext cx="6935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Hotel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Gəncə 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kompozit 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panel və cəbhə sistemi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9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564" y="4175433"/>
            <a:ext cx="3984013" cy="25024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962" y="1373776"/>
            <a:ext cx="3984014" cy="25024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962" y="4175433"/>
            <a:ext cx="3984014" cy="25024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564" y="1373776"/>
            <a:ext cx="3984013" cy="2501680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7532" y="285009"/>
            <a:ext cx="7956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Hotel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Gəncə 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kompozit 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panel və cəbhə sistemi</a:t>
            </a:r>
          </a:p>
        </p:txBody>
      </p:sp>
    </p:spTree>
    <p:extLst>
      <p:ext uri="{BB962C8B-B14F-4D97-AF65-F5344CB8AC3E}">
        <p14:creationId xmlns:p14="http://schemas.microsoft.com/office/powerpoint/2010/main" val="368256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09" y="2591417"/>
            <a:ext cx="4309260" cy="32309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805" y="1803799"/>
            <a:ext cx="3506352" cy="50542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8" y="2008909"/>
            <a:ext cx="3045835" cy="484909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655" y="168868"/>
            <a:ext cx="1636494" cy="9949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67543" y="296883"/>
            <a:ext cx="7576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agaza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Bakı,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Neftçilər 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seromoqranit və </a:t>
            </a: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cəbhə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64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97" y="1409813"/>
            <a:ext cx="7129758" cy="494141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764" y="121747"/>
            <a:ext cx="1671164" cy="10159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52551" y="344385"/>
            <a:ext cx="7291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Gəncə şəhəri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kompozit panel və cəbhə 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4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58" y="1501737"/>
            <a:ext cx="4224960" cy="52812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250" y="2466659"/>
            <a:ext cx="2651638" cy="43162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082" y="1780707"/>
            <a:ext cx="3193304" cy="35568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08" y="201288"/>
            <a:ext cx="1470597" cy="8940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78826" y="320635"/>
            <a:ext cx="6365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Neo Kids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– Bak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ı, Karl marks 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Məhəccər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9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1914444"/>
            <a:ext cx="8084341" cy="4800078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745" y="141863"/>
            <a:ext cx="1591864" cy="9677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79418" y="391887"/>
            <a:ext cx="7564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Mərdəkan 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kompozit panel və cəbhə 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10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6" y="2604654"/>
            <a:ext cx="5139620" cy="37983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329" y="2604654"/>
            <a:ext cx="2599459" cy="34659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151" y="2604654"/>
            <a:ext cx="3234415" cy="3665670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06286" y="581891"/>
            <a:ext cx="7837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Mərdəkan /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kompozit panel və cəbhə işləri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50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27" y="1863608"/>
            <a:ext cx="7702998" cy="4559969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781" y="184996"/>
            <a:ext cx="1726283" cy="10495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57548" y="403761"/>
            <a:ext cx="73864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Mərdəkan 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Fasad kompozit panel və cəbhə işləri</a:t>
            </a:r>
          </a:p>
        </p:txBody>
      </p:sp>
    </p:spTree>
    <p:extLst>
      <p:ext uri="{BB962C8B-B14F-4D97-AF65-F5344CB8AC3E}">
        <p14:creationId xmlns:p14="http://schemas.microsoft.com/office/powerpoint/2010/main" val="224258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63" y="2043181"/>
            <a:ext cx="5269500" cy="4602303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320" y="127387"/>
            <a:ext cx="1636360" cy="9948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21922" y="368135"/>
            <a:ext cx="74220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Bakı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şəhəri 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Alüminium cəbhə badəm sistemi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6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563" y="2713981"/>
            <a:ext cx="2436547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26" y="1441960"/>
            <a:ext cx="4431973" cy="51534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263" y="189298"/>
            <a:ext cx="1625677" cy="9883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23804" y="356260"/>
            <a:ext cx="6464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Hotel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Kompozit panel və cəbhə işləri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90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17" y="1466471"/>
            <a:ext cx="5680365" cy="523067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764" y="229299"/>
            <a:ext cx="1551709" cy="9433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46909" y="415636"/>
            <a:ext cx="7141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Fibrobeton </a:t>
            </a: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işləri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04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618" y="141534"/>
            <a:ext cx="2410691" cy="1465591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5" y="1443660"/>
            <a:ext cx="8458634" cy="50541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18806" y="427512"/>
            <a:ext cx="6369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Musiqi məktəbi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Bakı,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Xırdalan / Təhvil verilib</a:t>
            </a:r>
            <a:endParaRPr lang="az-Latn-AZ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Alüminium cəbhə sistemi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7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>
          <a:xfrm>
            <a:off x="1354960" y="1832209"/>
            <a:ext cx="7595076" cy="48010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54960" y="463139"/>
            <a:ext cx="7789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Məşhədi Gəncəvi Muziyi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</a:t>
            </a:r>
            <a:r>
              <a:rPr lang="az-Latn-A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Gəncə / Təhvil verilib</a:t>
            </a:r>
            <a:endParaRPr lang="az-Latn-AZ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Veka pəncərələri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16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6" y="1316951"/>
            <a:ext cx="8146473" cy="5433634"/>
          </a:xfrm>
          <a:prstGeom prst="rect">
            <a:avLst/>
          </a:prstGeom>
        </p:spPr>
      </p:pic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</p:spPr>
      </p:pic>
      <p:sp>
        <p:nvSpPr>
          <p:cNvPr id="2" name="Прямоугольник 1"/>
          <p:cNvSpPr/>
          <p:nvPr/>
        </p:nvSpPr>
        <p:spPr>
          <a:xfrm>
            <a:off x="1911927" y="113825"/>
            <a:ext cx="7232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Veka pəncərələri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2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" y="1641405"/>
            <a:ext cx="9296400" cy="5105757"/>
          </a:xfrm>
          <a:prstGeom prst="rect">
            <a:avLst/>
          </a:prstGeom>
        </p:spPr>
      </p:pic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113825"/>
            <a:ext cx="1648691" cy="1002329"/>
          </a:xfrm>
        </p:spPr>
      </p:pic>
      <p:sp>
        <p:nvSpPr>
          <p:cNvPr id="3" name="Прямоугольник 2"/>
          <p:cNvSpPr/>
          <p:nvPr/>
        </p:nvSpPr>
        <p:spPr>
          <a:xfrm>
            <a:off x="498764" y="391887"/>
            <a:ext cx="8645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Şəxsi ev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” </a:t>
            </a:r>
            <a:r>
              <a:rPr lang="az-Latn-AZ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Təhvil verilib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z-Latn-AZ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Veka pəncərələri</a:t>
            </a:r>
            <a:endParaRPr lang="az-Latn-AZ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52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3333</TotalTime>
  <Words>1969</Words>
  <Application>Microsoft Office PowerPoint</Application>
  <PresentationFormat>Широкоэкранный</PresentationFormat>
  <Paragraphs>310</Paragraphs>
  <Slides>138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138</vt:i4>
      </vt:variant>
    </vt:vector>
  </HeadingPairs>
  <TitlesOfParts>
    <vt:vector size="143" baseType="lpstr">
      <vt:lpstr>Arial</vt:lpstr>
      <vt:lpstr>Calibri Light</vt:lpstr>
      <vt:lpstr>Trebuchet MS</vt:lpstr>
      <vt:lpstr>Wingdings 3</vt:lpstr>
      <vt:lpstr>Аспект</vt:lpstr>
      <vt:lpstr>Презентация PowerPoint</vt:lpstr>
      <vt:lpstr>Xidmətlərimiz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“Şəxsi ev” – Şəmkir  Fasad seramoqranit və alüminium izo sistem işləri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Selhome</dc:creator>
  <cp:lastModifiedBy>Selhome</cp:lastModifiedBy>
  <cp:revision>137</cp:revision>
  <dcterms:created xsi:type="dcterms:W3CDTF">2020-01-14T10:29:57Z</dcterms:created>
  <dcterms:modified xsi:type="dcterms:W3CDTF">2020-02-19T19:20:41Z</dcterms:modified>
</cp:coreProperties>
</file>